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77"/>
  </p:notesMasterIdLst>
  <p:handoutMasterIdLst>
    <p:handoutMasterId r:id="rId78"/>
  </p:handoutMasterIdLst>
  <p:sldIdLst>
    <p:sldId id="256" r:id="rId2"/>
    <p:sldId id="530" r:id="rId3"/>
    <p:sldId id="531" r:id="rId4"/>
    <p:sldId id="564" r:id="rId5"/>
    <p:sldId id="565" r:id="rId6"/>
    <p:sldId id="532" r:id="rId7"/>
    <p:sldId id="533" r:id="rId8"/>
    <p:sldId id="534" r:id="rId9"/>
    <p:sldId id="535" r:id="rId10"/>
    <p:sldId id="536" r:id="rId11"/>
    <p:sldId id="537" r:id="rId12"/>
    <p:sldId id="538" r:id="rId13"/>
    <p:sldId id="539" r:id="rId14"/>
    <p:sldId id="540" r:id="rId15"/>
    <p:sldId id="541" r:id="rId16"/>
    <p:sldId id="542" r:id="rId17"/>
    <p:sldId id="543" r:id="rId18"/>
    <p:sldId id="544" r:id="rId19"/>
    <p:sldId id="545" r:id="rId20"/>
    <p:sldId id="546" r:id="rId21"/>
    <p:sldId id="547" r:id="rId22"/>
    <p:sldId id="548" r:id="rId23"/>
    <p:sldId id="549" r:id="rId24"/>
    <p:sldId id="550" r:id="rId25"/>
    <p:sldId id="551" r:id="rId26"/>
    <p:sldId id="552" r:id="rId27"/>
    <p:sldId id="553" r:id="rId28"/>
    <p:sldId id="554" r:id="rId29"/>
    <p:sldId id="555" r:id="rId30"/>
    <p:sldId id="556" r:id="rId31"/>
    <p:sldId id="557" r:id="rId32"/>
    <p:sldId id="558" r:id="rId33"/>
    <p:sldId id="559" r:id="rId34"/>
    <p:sldId id="560" r:id="rId35"/>
    <p:sldId id="561" r:id="rId36"/>
    <p:sldId id="562" r:id="rId37"/>
    <p:sldId id="563" r:id="rId38"/>
    <p:sldId id="616" r:id="rId39"/>
    <p:sldId id="617" r:id="rId40"/>
    <p:sldId id="619" r:id="rId41"/>
    <p:sldId id="620" r:id="rId42"/>
    <p:sldId id="621" r:id="rId43"/>
    <p:sldId id="566" r:id="rId44"/>
    <p:sldId id="571" r:id="rId45"/>
    <p:sldId id="568" r:id="rId46"/>
    <p:sldId id="569" r:id="rId47"/>
    <p:sldId id="570" r:id="rId48"/>
    <p:sldId id="586" r:id="rId49"/>
    <p:sldId id="587" r:id="rId50"/>
    <p:sldId id="588" r:id="rId51"/>
    <p:sldId id="589" r:id="rId52"/>
    <p:sldId id="590" r:id="rId53"/>
    <p:sldId id="591" r:id="rId54"/>
    <p:sldId id="592" r:id="rId55"/>
    <p:sldId id="595" r:id="rId56"/>
    <p:sldId id="596" r:id="rId57"/>
    <p:sldId id="597" r:id="rId58"/>
    <p:sldId id="598" r:id="rId59"/>
    <p:sldId id="599" r:id="rId60"/>
    <p:sldId id="600" r:id="rId61"/>
    <p:sldId id="601" r:id="rId62"/>
    <p:sldId id="602" r:id="rId63"/>
    <p:sldId id="603" r:id="rId64"/>
    <p:sldId id="604" r:id="rId65"/>
    <p:sldId id="605" r:id="rId66"/>
    <p:sldId id="606" r:id="rId67"/>
    <p:sldId id="607" r:id="rId68"/>
    <p:sldId id="608" r:id="rId69"/>
    <p:sldId id="609" r:id="rId70"/>
    <p:sldId id="610" r:id="rId71"/>
    <p:sldId id="611" r:id="rId72"/>
    <p:sldId id="612" r:id="rId73"/>
    <p:sldId id="613" r:id="rId74"/>
    <p:sldId id="614" r:id="rId75"/>
    <p:sldId id="615" r:id="rId76"/>
  </p:sldIdLst>
  <p:sldSz cx="6858000" cy="5143500"/>
  <p:notesSz cx="6858000" cy="9144000"/>
  <p:embeddedFontLst>
    <p:embeddedFont>
      <p:font typeface="KoPubWorld바탕체 Medium" panose="020B0600000101010101" charset="-127"/>
      <p:regular r:id="rId79"/>
    </p:embeddedFont>
    <p:embeddedFont>
      <p:font typeface="Calibri Light" panose="020F0302020204030204" pitchFamily="34" charset="0"/>
      <p:regular r:id="rId80"/>
      <p:italic r:id="rId81"/>
    </p:embeddedFont>
    <p:embeddedFont>
      <p:font typeface="Cambria" panose="02040503050406030204" pitchFamily="18" charset="0"/>
      <p:regular r:id="rId82"/>
      <p:bold r:id="rId83"/>
      <p:italic r:id="rId84"/>
      <p:boldItalic r:id="rId85"/>
    </p:embeddedFont>
    <p:embeddedFont>
      <p:font typeface="Cambria Math" panose="02040503050406030204" pitchFamily="18" charset="0"/>
      <p:regular r:id="rId86"/>
    </p:embeddedFont>
    <p:embeddedFont>
      <p:font typeface="Helvetica" panose="020B0604020202020204" pitchFamily="34" charset="0"/>
      <p:regular r:id="rId87"/>
      <p:bold r:id="rId88"/>
      <p:italic r:id="rId89"/>
      <p:boldItalic r:id="rId90"/>
    </p:embeddedFont>
    <p:embeddedFont>
      <p:font typeface="HY헤드라인M" panose="02030600000101010101" pitchFamily="18" charset="-127"/>
      <p:regular r:id="rId91"/>
    </p:embeddedFont>
    <p:embeddedFont>
      <p:font typeface="맑은 고딕" panose="020B0503020000020004" pitchFamily="50" charset="-127"/>
      <p:regular r:id="rId92"/>
      <p:bold r:id="rId9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3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29FD7"/>
    <a:srgbClr val="32A1D9"/>
    <a:srgbClr val="006583"/>
    <a:srgbClr val="736D71"/>
    <a:srgbClr val="B3A197"/>
    <a:srgbClr val="01A6BC"/>
    <a:srgbClr val="CBCBCB"/>
    <a:srgbClr val="BABABA"/>
    <a:srgbClr val="E8E4D9"/>
    <a:srgbClr val="7CBA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210" autoAdjust="0"/>
    <p:restoredTop sz="93132" autoAdjust="0"/>
  </p:normalViewPr>
  <p:slideViewPr>
    <p:cSldViewPr>
      <p:cViewPr varScale="1">
        <p:scale>
          <a:sx n="100" d="100"/>
          <a:sy n="100" d="100"/>
        </p:scale>
        <p:origin x="1522" y="62"/>
      </p:cViewPr>
      <p:guideLst>
        <p:guide orient="horz" pos="1620"/>
        <p:guide pos="216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howGuides="1">
      <p:cViewPr varScale="1">
        <p:scale>
          <a:sx n="87" d="100"/>
          <a:sy n="87" d="100"/>
        </p:scale>
        <p:origin x="3840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font" Target="fonts/font6.fntdata"/><Relationship Id="rId89" Type="http://schemas.openxmlformats.org/officeDocument/2006/relationships/font" Target="fonts/font11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font" Target="fonts/font1.fntdata"/><Relationship Id="rId5" Type="http://schemas.openxmlformats.org/officeDocument/2006/relationships/slide" Target="slides/slide4.xml"/><Relationship Id="rId90" Type="http://schemas.openxmlformats.org/officeDocument/2006/relationships/font" Target="fonts/font12.fntdata"/><Relationship Id="rId95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font" Target="fonts/font2.fntdata"/><Relationship Id="rId85" Type="http://schemas.openxmlformats.org/officeDocument/2006/relationships/font" Target="fonts/font7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font" Target="fonts/font5.fntdata"/><Relationship Id="rId88" Type="http://schemas.openxmlformats.org/officeDocument/2006/relationships/font" Target="fonts/font10.fntdata"/><Relationship Id="rId91" Type="http://schemas.openxmlformats.org/officeDocument/2006/relationships/font" Target="fonts/font13.fntdata"/><Relationship Id="rId9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handoutMaster" Target="handoutMasters/handoutMaster1.xml"/><Relationship Id="rId81" Type="http://schemas.openxmlformats.org/officeDocument/2006/relationships/font" Target="fonts/font3.fntdata"/><Relationship Id="rId86" Type="http://schemas.openxmlformats.org/officeDocument/2006/relationships/font" Target="fonts/font8.fntdata"/><Relationship Id="rId94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14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font" Target="fonts/font9.fntdata"/><Relationship Id="rId61" Type="http://schemas.openxmlformats.org/officeDocument/2006/relationships/slide" Target="slides/slide60.xml"/><Relationship Id="rId82" Type="http://schemas.openxmlformats.org/officeDocument/2006/relationships/font" Target="fonts/font4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font" Target="fonts/font15.fntdata"/><Relationship Id="rId98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5B0D6683-2055-4936-A03C-B8E6B2A908F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028880C-47FD-41FE-B23E-16714764F1F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5EAB85-1AA7-4A1C-82A4-2A3AD942E25D}" type="datetimeFigureOut">
              <a:rPr lang="ko-KR" altLang="en-US" smtClean="0"/>
              <a:t>2022-11-04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5C9A6A8-FCEE-45C9-97D4-641569FA8D3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A37E5B8-BA98-451D-87E7-E2F4413F6A7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335A8D-88CA-443B-814E-416165282A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65913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9688C6-5A19-4B42-9575-D847E9CBE7C7}" type="datetimeFigureOut">
              <a:rPr lang="ko-KR" altLang="en-US" smtClean="0"/>
              <a:t>2022-11-04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13348B-4077-49D5-AE8F-7F5DE348FBB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159957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3348B-4077-49D5-AE8F-7F5DE348FBB1}" type="slidenum">
              <a:rPr lang="ko-KR" altLang="en-US" smtClean="0"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466448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3348B-4077-49D5-AE8F-7F5DE348FBB1}" type="slidenum">
              <a:rPr lang="ko-KR" altLang="en-US" smtClean="0"/>
              <a:t>28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257762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gi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hasCustomPrompt="1"/>
          </p:nvPr>
        </p:nvSpPr>
        <p:spPr>
          <a:xfrm>
            <a:off x="514350" y="1504950"/>
            <a:ext cx="5829300" cy="594066"/>
          </a:xfrm>
        </p:spPr>
        <p:txBody>
          <a:bodyPr/>
          <a:lstStyle>
            <a:lvl1pPr>
              <a:defRPr b="1"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KoPubWorld돋움체_Pro Bold" panose="00000800000000000000" pitchFamily="50" charset="-127"/>
              </a:defRPr>
            </a:lvl1pPr>
          </a:lstStyle>
          <a:p>
            <a:r>
              <a:rPr lang="en-US" altLang="ko-KR" dirty="0"/>
              <a:t>THIS IS TITLE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 hasCustomPrompt="1"/>
          </p:nvPr>
        </p:nvSpPr>
        <p:spPr>
          <a:xfrm>
            <a:off x="1085850" y="2242202"/>
            <a:ext cx="4800600" cy="381000"/>
          </a:xfrm>
        </p:spPr>
        <p:txBody>
          <a:bodyPr>
            <a:normAutofit/>
          </a:bodyPr>
          <a:lstStyle>
            <a:lvl1pPr marL="0" indent="0" algn="ctr">
              <a:buNone/>
              <a:defRPr sz="1350" i="0" baseline="0">
                <a:ln>
                  <a:solidFill>
                    <a:schemeClr val="tx1">
                      <a:lumMod val="50000"/>
                      <a:lumOff val="50000"/>
                      <a:alpha val="15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KoPubWorld바탕체 Medium" panose="00000600000000000000" pitchFamily="2" charset="-127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ko-KR" dirty="0"/>
              <a:t>Overview of the presentation / presenter name</a:t>
            </a:r>
            <a:endParaRPr lang="ko-KR" altLang="en-US" dirty="0"/>
          </a:p>
        </p:txBody>
      </p:sp>
      <p:pic>
        <p:nvPicPr>
          <p:cNvPr id="9" name="Picture 2" descr="H:\project lab\7. logo BSC Lab\logo pnu\pnulogo-fix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168849"/>
            <a:ext cx="762037" cy="25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바닥글 개체 틀 4"/>
          <p:cNvSpPr txBox="1">
            <a:spLocks/>
          </p:cNvSpPr>
          <p:nvPr userDrawn="1"/>
        </p:nvSpPr>
        <p:spPr>
          <a:xfrm>
            <a:off x="2802861" y="4857751"/>
            <a:ext cx="1252278" cy="188119"/>
          </a:xfrm>
          <a:prstGeom prst="rect">
            <a:avLst/>
          </a:prstGeom>
        </p:spPr>
        <p:txBody>
          <a:bodyPr vert="horz" lIns="27000" tIns="27000" rIns="27000" bIns="2700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100" i="1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825" i="0" dirty="0">
                <a:latin typeface="Calibri Light" panose="020F0302020204030204" pitchFamily="34" charset="0"/>
                <a:cs typeface="Calibri Light" panose="020F0302020204030204" pitchFamily="34" charset="0"/>
              </a:rPr>
              <a:t>http://baelab.pusan.ac.kr</a:t>
            </a:r>
            <a:endParaRPr lang="ko-KR" altLang="en-US" sz="825" i="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18" name="그림 1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082536"/>
            <a:ext cx="6858000" cy="6096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0" y="168849"/>
            <a:ext cx="643002" cy="264192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274" b="91781" l="4845" r="30283">
                        <a14:foregroundMark x1="14132" y1="27397" x2="20054" y2="70890"/>
                        <a14:foregroundMark x1="21803" y1="28425" x2="27725" y2="60274"/>
                        <a14:foregroundMark x1="26110" y1="63699" x2="25707" y2="67466"/>
                        <a14:foregroundMark x1="23419" y1="60274" x2="23822" y2="62329"/>
                        <a14:foregroundMark x1="18977" y1="35959" x2="19919" y2="38014"/>
                        <a14:foregroundMark x1="8883" y1="48973" x2="9017" y2="65411"/>
                        <a14:foregroundMark x1="12248" y1="41438" x2="11036" y2="44178"/>
                        <a14:foregroundMark x1="10902" y1="59589" x2="10902" y2="63014"/>
                        <a14:foregroundMark x1="16689" y1="79795" x2="20861" y2="8630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70" t="11476" r="68168" b="8907"/>
          <a:stretch/>
        </p:blipFill>
        <p:spPr>
          <a:xfrm>
            <a:off x="4860023" y="198004"/>
            <a:ext cx="212291" cy="23503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674694" y="555527"/>
            <a:ext cx="5840406" cy="324036"/>
          </a:xfrm>
        </p:spPr>
        <p:txBody>
          <a:bodyPr>
            <a:noAutofit/>
          </a:bodyPr>
          <a:lstStyle>
            <a:lvl1pPr algn="l">
              <a:defRPr sz="2215" b="1" baseline="0">
                <a:solidFill>
                  <a:schemeClr val="tx1">
                    <a:lumMod val="65000"/>
                    <a:lumOff val="35000"/>
                  </a:schemeClr>
                </a:solidFill>
                <a:latin typeface="KoPubWorld바탕체 Medium" panose="00000600000000000000" pitchFamily="2" charset="-127"/>
              </a:defRPr>
            </a:lvl1pPr>
          </a:lstStyle>
          <a:p>
            <a:r>
              <a:rPr lang="en-US" altLang="ko-KR" dirty="0"/>
              <a:t>Put Your Title Here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342900" y="1563639"/>
            <a:ext cx="6172200" cy="3030984"/>
          </a:xfrm>
        </p:spPr>
        <p:txBody>
          <a:bodyPr>
            <a:normAutofit/>
          </a:bodyPr>
          <a:lstStyle>
            <a:lvl1pPr>
              <a:defRPr sz="1246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</a:defRPr>
            </a:lvl1pPr>
            <a:lvl2pPr>
              <a:defRPr sz="1108" baseline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</a:defRPr>
            </a:lvl2pPr>
            <a:lvl3pPr>
              <a:defRPr sz="969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</a:defRPr>
            </a:lvl3pPr>
            <a:lvl4pPr>
              <a:defRPr sz="83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</a:defRPr>
            </a:lvl4pPr>
            <a:lvl5pPr>
              <a:defRPr sz="83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</a:defRPr>
            </a:lvl5pPr>
          </a:lstStyle>
          <a:p>
            <a:pPr lvl="0"/>
            <a:r>
              <a:rPr lang="en-US" altLang="ko-KR" dirty="0"/>
              <a:t>This is Content</a:t>
            </a:r>
            <a:endParaRPr lang="ko-KR" altLang="en-US" dirty="0"/>
          </a:p>
          <a:p>
            <a:pPr lvl="1"/>
            <a:r>
              <a:rPr lang="en-US" altLang="ko-KR" dirty="0" err="1"/>
              <a:t>Subcontent</a:t>
            </a:r>
            <a:r>
              <a:rPr lang="en-US" altLang="ko-KR" dirty="0"/>
              <a:t> 1</a:t>
            </a:r>
            <a:endParaRPr lang="ko-KR" altLang="en-US" dirty="0"/>
          </a:p>
          <a:p>
            <a:pPr lvl="2"/>
            <a:r>
              <a:rPr lang="en-US" altLang="ko-KR" dirty="0" err="1"/>
              <a:t>Subcontent</a:t>
            </a:r>
            <a:r>
              <a:rPr lang="en-US" altLang="ko-KR" dirty="0"/>
              <a:t> 2</a:t>
            </a:r>
            <a:endParaRPr lang="ko-KR" altLang="en-US" dirty="0"/>
          </a:p>
          <a:p>
            <a:pPr lvl="3"/>
            <a:r>
              <a:rPr lang="en-US" altLang="ko-KR" dirty="0" err="1"/>
              <a:t>Subcontent</a:t>
            </a:r>
            <a:r>
              <a:rPr lang="en-US" altLang="ko-KR" dirty="0"/>
              <a:t> 3</a:t>
            </a:r>
            <a:endParaRPr lang="ko-KR" altLang="en-US" dirty="0"/>
          </a:p>
          <a:p>
            <a:pPr lvl="4"/>
            <a:r>
              <a:rPr lang="en-US" altLang="ko-KR" dirty="0" err="1"/>
              <a:t>Subcontent</a:t>
            </a:r>
            <a:r>
              <a:rPr lang="en-US" altLang="ko-KR" dirty="0"/>
              <a:t> 4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2022-11-04</a:t>
            </a:fld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 dirty="0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3" hasCustomPrompt="1"/>
          </p:nvPr>
        </p:nvSpPr>
        <p:spPr>
          <a:xfrm>
            <a:off x="674694" y="915567"/>
            <a:ext cx="5832648" cy="246910"/>
          </a:xfrm>
        </p:spPr>
        <p:txBody>
          <a:bodyPr>
            <a:noAutofit/>
          </a:bodyPr>
          <a:lstStyle>
            <a:lvl1pPr marL="0" indent="0">
              <a:buNone/>
              <a:defRPr sz="1108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altLang="ko-KR" dirty="0"/>
              <a:t>Put your amazing subtitle here</a:t>
            </a:r>
            <a:endParaRPr lang="ko-KR" altLang="en-US" dirty="0"/>
          </a:p>
        </p:txBody>
      </p:sp>
      <p:sp>
        <p:nvSpPr>
          <p:cNvPr id="19" name="직사각형 18"/>
          <p:cNvSpPr/>
          <p:nvPr userDrawn="1"/>
        </p:nvSpPr>
        <p:spPr>
          <a:xfrm>
            <a:off x="-27384" y="555526"/>
            <a:ext cx="702078" cy="648072"/>
          </a:xfrm>
          <a:prstGeom prst="rect">
            <a:avLst/>
          </a:prstGeom>
          <a:solidFill>
            <a:srgbClr val="FAA9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421" tIns="35710" rIns="71421" bIns="35710" rtlCol="0" anchor="ctr"/>
          <a:lstStyle/>
          <a:p>
            <a:pPr algn="ctr"/>
            <a:endParaRPr lang="ko-KR" altLang="en-US" sz="1246"/>
          </a:p>
        </p:txBody>
      </p:sp>
      <p:cxnSp>
        <p:nvCxnSpPr>
          <p:cNvPr id="21" name="직선 연결선 20"/>
          <p:cNvCxnSpPr/>
          <p:nvPr userDrawn="1"/>
        </p:nvCxnSpPr>
        <p:spPr>
          <a:xfrm>
            <a:off x="337347" y="1347614"/>
            <a:ext cx="6169995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" descr="H:\project lab\7. logo BSC Lab\logo pnu\pnulogo-fix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348" y="4679613"/>
            <a:ext cx="844028" cy="298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4" descr="H:\project lab\7. logo BSC Lab\logo bsc lab result\logo-transparent-color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5376" y="4618798"/>
            <a:ext cx="871554" cy="401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8" name="그룹 27"/>
          <p:cNvGrpSpPr/>
          <p:nvPr userDrawn="1"/>
        </p:nvGrpSpPr>
        <p:grpSpPr>
          <a:xfrm>
            <a:off x="2720267" y="4659983"/>
            <a:ext cx="1404156" cy="72008"/>
            <a:chOff x="3275856" y="2767383"/>
            <a:chExt cx="2592288" cy="144016"/>
          </a:xfrm>
        </p:grpSpPr>
        <p:sp>
          <p:nvSpPr>
            <p:cNvPr id="29" name="직사각형 28"/>
            <p:cNvSpPr/>
            <p:nvPr userDrawn="1"/>
          </p:nvSpPr>
          <p:spPr>
            <a:xfrm>
              <a:off x="3275856" y="2767383"/>
              <a:ext cx="648072" cy="144016"/>
            </a:xfrm>
            <a:prstGeom prst="rect">
              <a:avLst/>
            </a:prstGeom>
            <a:solidFill>
              <a:srgbClr val="5EBC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46"/>
            </a:p>
          </p:txBody>
        </p:sp>
        <p:sp>
          <p:nvSpPr>
            <p:cNvPr id="30" name="직사각형 29"/>
            <p:cNvSpPr/>
            <p:nvPr userDrawn="1"/>
          </p:nvSpPr>
          <p:spPr>
            <a:xfrm>
              <a:off x="3923928" y="2767383"/>
              <a:ext cx="648072" cy="144016"/>
            </a:xfrm>
            <a:prstGeom prst="rect">
              <a:avLst/>
            </a:prstGeom>
            <a:solidFill>
              <a:srgbClr val="2E31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46"/>
            </a:p>
          </p:txBody>
        </p:sp>
        <p:sp>
          <p:nvSpPr>
            <p:cNvPr id="31" name="직사각형 30"/>
            <p:cNvSpPr/>
            <p:nvPr userDrawn="1"/>
          </p:nvSpPr>
          <p:spPr>
            <a:xfrm>
              <a:off x="4572000" y="2767383"/>
              <a:ext cx="648072" cy="144016"/>
            </a:xfrm>
            <a:prstGeom prst="rect">
              <a:avLst/>
            </a:prstGeom>
            <a:solidFill>
              <a:srgbClr val="EF62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46"/>
            </a:p>
          </p:txBody>
        </p:sp>
        <p:sp>
          <p:nvSpPr>
            <p:cNvPr id="32" name="직사각형 31"/>
            <p:cNvSpPr/>
            <p:nvPr userDrawn="1"/>
          </p:nvSpPr>
          <p:spPr>
            <a:xfrm>
              <a:off x="5220072" y="2767383"/>
              <a:ext cx="648072" cy="144016"/>
            </a:xfrm>
            <a:prstGeom prst="rect">
              <a:avLst/>
            </a:prstGeom>
            <a:solidFill>
              <a:srgbClr val="FAA9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46"/>
            </a:p>
          </p:txBody>
        </p:sp>
      </p:grpSp>
      <p:sp>
        <p:nvSpPr>
          <p:cNvPr id="17" name="바닥글 개체 틀 4"/>
          <p:cNvSpPr txBox="1">
            <a:spLocks/>
          </p:cNvSpPr>
          <p:nvPr userDrawn="1"/>
        </p:nvSpPr>
        <p:spPr>
          <a:xfrm>
            <a:off x="2343150" y="4746179"/>
            <a:ext cx="2171700" cy="273844"/>
          </a:xfrm>
          <a:prstGeom prst="rect">
            <a:avLst/>
          </a:prstGeom>
        </p:spPr>
        <p:txBody>
          <a:bodyPr vert="horz" lIns="71421" tIns="35710" rIns="71421" bIns="3571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100" i="1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762" i="0" dirty="0">
                <a:latin typeface="Cambria" panose="02040503050406030204" pitchFamily="18" charset="0"/>
              </a:rPr>
              <a:t>http://bsclab.pusan.ac.kr</a:t>
            </a:r>
            <a:endParaRPr lang="ko-KR" altLang="en-US" sz="762" i="0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01546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속지 슬라이드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속지_bg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6858000" cy="5143500"/>
          </a:xfrm>
          <a:prstGeom prst="rect">
            <a:avLst/>
          </a:prstGeom>
        </p:spPr>
      </p:pic>
      <p:pic>
        <p:nvPicPr>
          <p:cNvPr id="9" name="그림 8" descr="속지_라인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428" y="-1"/>
            <a:ext cx="6857144" cy="96733"/>
          </a:xfrm>
          <a:prstGeom prst="rect">
            <a:avLst/>
          </a:prstGeom>
        </p:spPr>
      </p:pic>
      <p:sp>
        <p:nvSpPr>
          <p:cNvPr id="14" name="제목 1"/>
          <p:cNvSpPr>
            <a:spLocks noGrp="1"/>
          </p:cNvSpPr>
          <p:nvPr>
            <p:ph type="title"/>
          </p:nvPr>
        </p:nvSpPr>
        <p:spPr>
          <a:xfrm>
            <a:off x="134634" y="97966"/>
            <a:ext cx="6642738" cy="475562"/>
          </a:xfrm>
        </p:spPr>
        <p:txBody>
          <a:bodyPr>
            <a:normAutofit/>
          </a:bodyPr>
          <a:lstStyle>
            <a:lvl1pPr algn="l">
              <a:defRPr sz="1800" b="1">
                <a:solidFill>
                  <a:srgbClr val="36373B"/>
                </a:solidFill>
                <a:latin typeface="Arial" pitchFamily="34" charset="0"/>
                <a:ea typeface="맑은 고딕" pitchFamily="50" charset="-127"/>
                <a:cs typeface="Arial" pitchFamily="34" charset="0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5" name="내용 개체 틀 2"/>
          <p:cNvSpPr>
            <a:spLocks noGrp="1"/>
          </p:cNvSpPr>
          <p:nvPr>
            <p:ph idx="1"/>
          </p:nvPr>
        </p:nvSpPr>
        <p:spPr>
          <a:xfrm>
            <a:off x="134634" y="627534"/>
            <a:ext cx="6588732" cy="4234131"/>
          </a:xfr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marL="133350" indent="-133350">
              <a:defRPr sz="135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34566" indent="-201216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470297" indent="-135731">
              <a:defRPr sz="105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671513" indent="-201216">
              <a:defRPr sz="9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marL="807244" indent="-135731">
              <a:defRPr sz="9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바닥글 개체 틀 3"/>
          <p:cNvSpPr>
            <a:spLocks noGrp="1"/>
          </p:cNvSpPr>
          <p:nvPr>
            <p:ph type="ftr" sz="quarter" idx="3"/>
          </p:nvPr>
        </p:nvSpPr>
        <p:spPr>
          <a:xfrm>
            <a:off x="4401108" y="4948014"/>
            <a:ext cx="2314575" cy="1658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/>
            <a:r>
              <a:rPr lang="en-US" altLang="ko-KR" dirty="0"/>
              <a:t>Prof. Hyerim Bae (hrbae@pusan.ac.kr)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634" y="4862899"/>
            <a:ext cx="782706" cy="307604"/>
          </a:xfrm>
          <a:prstGeom prst="rect">
            <a:avLst/>
          </a:prstGeom>
        </p:spPr>
      </p:pic>
      <p:sp>
        <p:nvSpPr>
          <p:cNvPr id="10" name="직사각형 9"/>
          <p:cNvSpPr/>
          <p:nvPr userDrawn="1"/>
        </p:nvSpPr>
        <p:spPr>
          <a:xfrm>
            <a:off x="-428" y="92443"/>
            <a:ext cx="6858000" cy="342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</p:spTree>
    <p:extLst>
      <p:ext uri="{BB962C8B-B14F-4D97-AF65-F5344CB8AC3E}">
        <p14:creationId xmlns:p14="http://schemas.microsoft.com/office/powerpoint/2010/main" val="2548684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342900" y="438150"/>
            <a:ext cx="6172200" cy="324036"/>
          </a:xfrm>
        </p:spPr>
        <p:txBody>
          <a:bodyPr>
            <a:noAutofit/>
          </a:bodyPr>
          <a:lstStyle>
            <a:lvl1pPr algn="l">
              <a:defRPr sz="2100" b="1" baseline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KoPubWorld돋움체_Pro Bold" panose="00000800000000000000" pitchFamily="50" charset="-127"/>
              </a:defRPr>
            </a:lvl1pPr>
          </a:lstStyle>
          <a:p>
            <a:r>
              <a:rPr lang="en-US" altLang="ko-KR" dirty="0"/>
              <a:t>Put Your Title Here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342900" y="895351"/>
            <a:ext cx="6172200" cy="3699273"/>
          </a:xfrm>
        </p:spPr>
        <p:txBody>
          <a:bodyPr>
            <a:normAutofit/>
          </a:bodyPr>
          <a:lstStyle>
            <a:lvl1pPr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KoPubWorld돋움체_Pro Light" panose="00000300000000000000" pitchFamily="50" charset="-127"/>
              </a:defRPr>
            </a:lvl1pPr>
            <a:lvl2pPr>
              <a:defRPr sz="1050" baseline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KoPubWorld돋움체_Pro Light" panose="00000300000000000000" pitchFamily="50" charset="-127"/>
              </a:defRPr>
            </a:lvl2pPr>
            <a:lvl3pPr>
              <a:defRPr sz="900"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KoPubWorld돋움체_Pro Light" panose="00000300000000000000" pitchFamily="50" charset="-127"/>
              </a:defRPr>
            </a:lvl3pPr>
            <a:lvl4pPr>
              <a:defRPr sz="825"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KoPubWorld돋움체_Pro Light" panose="00000300000000000000" pitchFamily="50" charset="-127"/>
              </a:defRPr>
            </a:lvl4pPr>
            <a:lvl5pPr>
              <a:defRPr sz="825"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KoPubWorld돋움체_Pro Light" panose="00000300000000000000" pitchFamily="50" charset="-127"/>
              </a:defRPr>
            </a:lvl5pPr>
          </a:lstStyle>
          <a:p>
            <a:pPr lvl="0"/>
            <a:r>
              <a:rPr lang="en-US" altLang="ko-KR" dirty="0"/>
              <a:t>This is Content</a:t>
            </a:r>
            <a:endParaRPr lang="ko-KR" altLang="en-US" dirty="0"/>
          </a:p>
          <a:p>
            <a:pPr lvl="1"/>
            <a:r>
              <a:rPr lang="en-US" altLang="ko-KR" dirty="0" err="1"/>
              <a:t>Subcontent</a:t>
            </a:r>
            <a:r>
              <a:rPr lang="en-US" altLang="ko-KR" dirty="0"/>
              <a:t> 1</a:t>
            </a:r>
            <a:endParaRPr lang="ko-KR" altLang="en-US" dirty="0"/>
          </a:p>
          <a:p>
            <a:pPr lvl="2"/>
            <a:r>
              <a:rPr lang="en-US" altLang="ko-KR" dirty="0" err="1"/>
              <a:t>Subcontent</a:t>
            </a:r>
            <a:r>
              <a:rPr lang="en-US" altLang="ko-KR" dirty="0"/>
              <a:t> 2</a:t>
            </a:r>
            <a:endParaRPr lang="ko-KR" altLang="en-US" dirty="0"/>
          </a:p>
          <a:p>
            <a:pPr lvl="3"/>
            <a:r>
              <a:rPr lang="en-US" altLang="ko-KR" dirty="0" err="1"/>
              <a:t>Subcontent</a:t>
            </a:r>
            <a:r>
              <a:rPr lang="en-US" altLang="ko-KR" dirty="0"/>
              <a:t> 3</a:t>
            </a:r>
            <a:endParaRPr lang="ko-KR" altLang="en-US" dirty="0"/>
          </a:p>
          <a:p>
            <a:pPr lvl="4"/>
            <a:r>
              <a:rPr lang="en-US" altLang="ko-KR" dirty="0" err="1"/>
              <a:t>Subcontent</a:t>
            </a:r>
            <a:r>
              <a:rPr lang="en-US" altLang="ko-KR" dirty="0"/>
              <a:t> 4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 dirty="0"/>
          </a:p>
        </p:txBody>
      </p:sp>
      <p:pic>
        <p:nvPicPr>
          <p:cNvPr id="26" name="Picture 2" descr="H:\project lab\7. logo BSC Lab\logo pnu\pnulogo-fix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347" y="4727367"/>
            <a:ext cx="725453" cy="264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바닥글 개체 틀 4"/>
          <p:cNvSpPr txBox="1">
            <a:spLocks/>
          </p:cNvSpPr>
          <p:nvPr userDrawn="1"/>
        </p:nvSpPr>
        <p:spPr>
          <a:xfrm>
            <a:off x="2294930" y="4739035"/>
            <a:ext cx="21717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100" i="1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788" i="0" dirty="0">
                <a:latin typeface="Cambria" panose="02040503050406030204" pitchFamily="18" charset="0"/>
              </a:rPr>
              <a:t>http://baelab.pusan.ac.kr</a:t>
            </a:r>
            <a:endParaRPr lang="ko-KR" altLang="en-US" sz="788" i="0" dirty="0">
              <a:latin typeface="Cambria" panose="02040503050406030204" pitchFamily="18" charset="0"/>
            </a:endParaRPr>
          </a:p>
        </p:txBody>
      </p:sp>
      <p:sp>
        <p:nvSpPr>
          <p:cNvPr id="34" name="직사각형 33"/>
          <p:cNvSpPr/>
          <p:nvPr userDrawn="1"/>
        </p:nvSpPr>
        <p:spPr>
          <a:xfrm>
            <a:off x="-596" y="434082"/>
            <a:ext cx="370284" cy="339824"/>
          </a:xfrm>
          <a:prstGeom prst="rect">
            <a:avLst/>
          </a:prstGeom>
          <a:solidFill>
            <a:srgbClr val="7CBA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/>
          </a:p>
        </p:txBody>
      </p:sp>
      <p:pic>
        <p:nvPicPr>
          <p:cNvPr id="19" name="그림 1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082536"/>
            <a:ext cx="6858000" cy="60965"/>
          </a:xfrm>
          <a:prstGeom prst="rect">
            <a:avLst/>
          </a:prstGeom>
        </p:spPr>
      </p:pic>
      <p:cxnSp>
        <p:nvCxnSpPr>
          <p:cNvPr id="27" name="직선 연결선 26"/>
          <p:cNvCxnSpPr/>
          <p:nvPr userDrawn="1"/>
        </p:nvCxnSpPr>
        <p:spPr>
          <a:xfrm>
            <a:off x="369688" y="819150"/>
            <a:ext cx="6145412" cy="0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39086" y="4731252"/>
            <a:ext cx="689714" cy="24158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342900" y="438150"/>
            <a:ext cx="6172200" cy="324036"/>
          </a:xfrm>
        </p:spPr>
        <p:txBody>
          <a:bodyPr>
            <a:noAutofit/>
          </a:bodyPr>
          <a:lstStyle>
            <a:lvl1pPr algn="l">
              <a:defRPr sz="2100" b="1" baseline="0">
                <a:solidFill>
                  <a:schemeClr val="tx1">
                    <a:lumMod val="65000"/>
                    <a:lumOff val="35000"/>
                  </a:schemeClr>
                </a:solidFill>
                <a:latin typeface="KoPubWorld바탕체 Medium" panose="00000600000000000000" pitchFamily="2" charset="-127"/>
              </a:defRPr>
            </a:lvl1pPr>
          </a:lstStyle>
          <a:p>
            <a:r>
              <a:rPr lang="en-US" altLang="ko-KR" dirty="0"/>
              <a:t>Put Your Title Here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342900" y="895351"/>
            <a:ext cx="6172200" cy="3699273"/>
          </a:xfrm>
        </p:spPr>
        <p:txBody>
          <a:bodyPr>
            <a:normAutofit/>
          </a:bodyPr>
          <a:lstStyle>
            <a:lvl1pPr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</a:defRPr>
            </a:lvl1pPr>
            <a:lvl2pPr>
              <a:defRPr sz="1050" baseline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</a:defRPr>
            </a:lvl2pPr>
            <a:lvl3pPr>
              <a:defRPr sz="9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</a:defRPr>
            </a:lvl3pPr>
            <a:lvl4pPr>
              <a:defRPr sz="825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</a:defRPr>
            </a:lvl4pPr>
            <a:lvl5pPr>
              <a:defRPr sz="825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</a:defRPr>
            </a:lvl5pPr>
          </a:lstStyle>
          <a:p>
            <a:pPr lvl="0"/>
            <a:r>
              <a:rPr lang="en-US" altLang="ko-KR" dirty="0"/>
              <a:t>This is Content</a:t>
            </a:r>
            <a:endParaRPr lang="ko-KR" altLang="en-US" dirty="0"/>
          </a:p>
          <a:p>
            <a:pPr lvl="1"/>
            <a:r>
              <a:rPr lang="en-US" altLang="ko-KR" dirty="0" err="1"/>
              <a:t>Subcontent</a:t>
            </a:r>
            <a:r>
              <a:rPr lang="en-US" altLang="ko-KR" dirty="0"/>
              <a:t> 1</a:t>
            </a:r>
            <a:endParaRPr lang="ko-KR" altLang="en-US" dirty="0"/>
          </a:p>
          <a:p>
            <a:pPr lvl="2"/>
            <a:r>
              <a:rPr lang="en-US" altLang="ko-KR" dirty="0" err="1"/>
              <a:t>Subcontent</a:t>
            </a:r>
            <a:r>
              <a:rPr lang="en-US" altLang="ko-KR" dirty="0"/>
              <a:t> 2</a:t>
            </a:r>
            <a:endParaRPr lang="ko-KR" altLang="en-US" dirty="0"/>
          </a:p>
          <a:p>
            <a:pPr lvl="3"/>
            <a:r>
              <a:rPr lang="en-US" altLang="ko-KR" dirty="0" err="1"/>
              <a:t>Subcontent</a:t>
            </a:r>
            <a:r>
              <a:rPr lang="en-US" altLang="ko-KR" dirty="0"/>
              <a:t> 3</a:t>
            </a:r>
            <a:endParaRPr lang="ko-KR" altLang="en-US" dirty="0"/>
          </a:p>
          <a:p>
            <a:pPr lvl="4"/>
            <a:r>
              <a:rPr lang="en-US" altLang="ko-KR" dirty="0" err="1"/>
              <a:t>Subcontent</a:t>
            </a:r>
            <a:r>
              <a:rPr lang="en-US" altLang="ko-KR" dirty="0"/>
              <a:t> 4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 dirty="0"/>
          </a:p>
        </p:txBody>
      </p:sp>
      <p:sp>
        <p:nvSpPr>
          <p:cNvPr id="33" name="바닥글 개체 틀 4"/>
          <p:cNvSpPr txBox="1">
            <a:spLocks/>
          </p:cNvSpPr>
          <p:nvPr userDrawn="1"/>
        </p:nvSpPr>
        <p:spPr>
          <a:xfrm>
            <a:off x="2294930" y="4739035"/>
            <a:ext cx="21717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100" i="1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788" i="0" dirty="0">
                <a:latin typeface="Cambria" panose="02040503050406030204" pitchFamily="18" charset="0"/>
              </a:rPr>
              <a:t>http://baelab.pusan.ac.kr</a:t>
            </a:r>
            <a:endParaRPr lang="ko-KR" altLang="en-US" sz="788" i="0" dirty="0">
              <a:latin typeface="Cambria" panose="02040503050406030204" pitchFamily="18" charset="0"/>
            </a:endParaRPr>
          </a:p>
        </p:txBody>
      </p:sp>
      <p:sp>
        <p:nvSpPr>
          <p:cNvPr id="34" name="직사각형 33"/>
          <p:cNvSpPr/>
          <p:nvPr userDrawn="1"/>
        </p:nvSpPr>
        <p:spPr>
          <a:xfrm>
            <a:off x="-596" y="434082"/>
            <a:ext cx="370284" cy="339824"/>
          </a:xfrm>
          <a:prstGeom prst="rect">
            <a:avLst/>
          </a:prstGeom>
          <a:solidFill>
            <a:srgbClr val="01A6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/>
          </a:p>
        </p:txBody>
      </p:sp>
      <p:pic>
        <p:nvPicPr>
          <p:cNvPr id="19" name="그림 1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5082536"/>
            <a:ext cx="6858000" cy="60965"/>
          </a:xfrm>
          <a:prstGeom prst="rect">
            <a:avLst/>
          </a:prstGeom>
        </p:spPr>
      </p:pic>
      <p:cxnSp>
        <p:nvCxnSpPr>
          <p:cNvPr id="27" name="직선 연결선 26"/>
          <p:cNvCxnSpPr/>
          <p:nvPr userDrawn="1"/>
        </p:nvCxnSpPr>
        <p:spPr>
          <a:xfrm>
            <a:off x="369688" y="819150"/>
            <a:ext cx="6145412" cy="0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2" descr="H:\project lab\7. logo BSC Lab\logo pnu\pnulogo-fix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347" y="4727367"/>
            <a:ext cx="725453" cy="264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13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39086" y="4731252"/>
            <a:ext cx="689714" cy="241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2053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342900" y="438150"/>
            <a:ext cx="6172200" cy="324036"/>
          </a:xfrm>
        </p:spPr>
        <p:txBody>
          <a:bodyPr>
            <a:noAutofit/>
          </a:bodyPr>
          <a:lstStyle>
            <a:lvl1pPr algn="l">
              <a:defRPr sz="2100" b="1" baseline="0">
                <a:solidFill>
                  <a:schemeClr val="tx1">
                    <a:lumMod val="65000"/>
                    <a:lumOff val="35000"/>
                  </a:schemeClr>
                </a:solidFill>
                <a:latin typeface="KoPubWorld바탕체 Medium" panose="00000600000000000000" pitchFamily="2" charset="-127"/>
              </a:defRPr>
            </a:lvl1pPr>
          </a:lstStyle>
          <a:p>
            <a:r>
              <a:rPr lang="en-US" altLang="ko-KR" dirty="0"/>
              <a:t>Put Your Title Here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342900" y="895351"/>
            <a:ext cx="6172200" cy="3699273"/>
          </a:xfrm>
        </p:spPr>
        <p:txBody>
          <a:bodyPr>
            <a:normAutofit/>
          </a:bodyPr>
          <a:lstStyle>
            <a:lvl1pPr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</a:defRPr>
            </a:lvl1pPr>
            <a:lvl2pPr>
              <a:defRPr sz="1050" baseline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</a:defRPr>
            </a:lvl2pPr>
            <a:lvl3pPr>
              <a:defRPr sz="9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</a:defRPr>
            </a:lvl3pPr>
            <a:lvl4pPr>
              <a:defRPr sz="825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</a:defRPr>
            </a:lvl4pPr>
            <a:lvl5pPr>
              <a:defRPr sz="825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</a:defRPr>
            </a:lvl5pPr>
          </a:lstStyle>
          <a:p>
            <a:pPr lvl="0"/>
            <a:r>
              <a:rPr lang="en-US" altLang="ko-KR" dirty="0"/>
              <a:t>This is Content</a:t>
            </a:r>
            <a:endParaRPr lang="ko-KR" altLang="en-US" dirty="0"/>
          </a:p>
          <a:p>
            <a:pPr lvl="1"/>
            <a:r>
              <a:rPr lang="en-US" altLang="ko-KR" dirty="0" err="1"/>
              <a:t>Subcontent</a:t>
            </a:r>
            <a:r>
              <a:rPr lang="en-US" altLang="ko-KR" dirty="0"/>
              <a:t> 1</a:t>
            </a:r>
            <a:endParaRPr lang="ko-KR" altLang="en-US" dirty="0"/>
          </a:p>
          <a:p>
            <a:pPr lvl="2"/>
            <a:r>
              <a:rPr lang="en-US" altLang="ko-KR" dirty="0" err="1"/>
              <a:t>Subcontent</a:t>
            </a:r>
            <a:r>
              <a:rPr lang="en-US" altLang="ko-KR" dirty="0"/>
              <a:t> 2</a:t>
            </a:r>
            <a:endParaRPr lang="ko-KR" altLang="en-US" dirty="0"/>
          </a:p>
          <a:p>
            <a:pPr lvl="3"/>
            <a:r>
              <a:rPr lang="en-US" altLang="ko-KR" dirty="0" err="1"/>
              <a:t>Subcontent</a:t>
            </a:r>
            <a:r>
              <a:rPr lang="en-US" altLang="ko-KR" dirty="0"/>
              <a:t> 3</a:t>
            </a:r>
            <a:endParaRPr lang="ko-KR" altLang="en-US" dirty="0"/>
          </a:p>
          <a:p>
            <a:pPr lvl="4"/>
            <a:r>
              <a:rPr lang="en-US" altLang="ko-KR" dirty="0" err="1"/>
              <a:t>Subcontent</a:t>
            </a:r>
            <a:r>
              <a:rPr lang="en-US" altLang="ko-KR" dirty="0"/>
              <a:t> 4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 dirty="0"/>
          </a:p>
        </p:txBody>
      </p:sp>
      <p:sp>
        <p:nvSpPr>
          <p:cNvPr id="33" name="바닥글 개체 틀 4"/>
          <p:cNvSpPr txBox="1">
            <a:spLocks/>
          </p:cNvSpPr>
          <p:nvPr userDrawn="1"/>
        </p:nvSpPr>
        <p:spPr>
          <a:xfrm>
            <a:off x="2294930" y="4739035"/>
            <a:ext cx="21717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100" i="1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788" i="0" dirty="0">
                <a:latin typeface="Cambria" panose="02040503050406030204" pitchFamily="18" charset="0"/>
              </a:rPr>
              <a:t>http://baelab.pusan.ac.kr</a:t>
            </a:r>
            <a:endParaRPr lang="ko-KR" altLang="en-US" sz="788" i="0" dirty="0">
              <a:latin typeface="Cambria" panose="02040503050406030204" pitchFamily="18" charset="0"/>
            </a:endParaRPr>
          </a:p>
        </p:txBody>
      </p:sp>
      <p:sp>
        <p:nvSpPr>
          <p:cNvPr id="34" name="직사각형 33"/>
          <p:cNvSpPr/>
          <p:nvPr userDrawn="1"/>
        </p:nvSpPr>
        <p:spPr>
          <a:xfrm>
            <a:off x="-596" y="434082"/>
            <a:ext cx="370284" cy="339824"/>
          </a:xfrm>
          <a:prstGeom prst="rect">
            <a:avLst/>
          </a:prstGeom>
          <a:solidFill>
            <a:srgbClr val="0065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/>
          </a:p>
        </p:txBody>
      </p:sp>
      <p:pic>
        <p:nvPicPr>
          <p:cNvPr id="19" name="그림 1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5082536"/>
            <a:ext cx="6858000" cy="60965"/>
          </a:xfrm>
          <a:prstGeom prst="rect">
            <a:avLst/>
          </a:prstGeom>
        </p:spPr>
      </p:pic>
      <p:cxnSp>
        <p:nvCxnSpPr>
          <p:cNvPr id="28" name="직선 연결선 27"/>
          <p:cNvCxnSpPr/>
          <p:nvPr userDrawn="1"/>
        </p:nvCxnSpPr>
        <p:spPr>
          <a:xfrm>
            <a:off x="369688" y="819150"/>
            <a:ext cx="6145412" cy="0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2" descr="H:\project lab\7. logo BSC Lab\logo pnu\pnulogo-fix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347" y="4727367"/>
            <a:ext cx="725453" cy="264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그림 1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39086" y="4731252"/>
            <a:ext cx="689714" cy="241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774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342900" y="438150"/>
            <a:ext cx="6172200" cy="324036"/>
          </a:xfrm>
        </p:spPr>
        <p:txBody>
          <a:bodyPr>
            <a:noAutofit/>
          </a:bodyPr>
          <a:lstStyle>
            <a:lvl1pPr algn="l">
              <a:defRPr sz="2100" b="1" baseline="0">
                <a:solidFill>
                  <a:schemeClr val="tx1">
                    <a:lumMod val="65000"/>
                    <a:lumOff val="35000"/>
                  </a:schemeClr>
                </a:solidFill>
                <a:latin typeface="KoPubWorld바탕체 Medium" panose="00000600000000000000" pitchFamily="2" charset="-127"/>
              </a:defRPr>
            </a:lvl1pPr>
          </a:lstStyle>
          <a:p>
            <a:r>
              <a:rPr lang="en-US" altLang="ko-KR" dirty="0"/>
              <a:t>Put Your Title Here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342900" y="895351"/>
            <a:ext cx="6172200" cy="3699273"/>
          </a:xfrm>
        </p:spPr>
        <p:txBody>
          <a:bodyPr>
            <a:normAutofit/>
          </a:bodyPr>
          <a:lstStyle>
            <a:lvl1pPr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</a:defRPr>
            </a:lvl1pPr>
            <a:lvl2pPr>
              <a:defRPr sz="1050" baseline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</a:defRPr>
            </a:lvl2pPr>
            <a:lvl3pPr>
              <a:defRPr sz="9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</a:defRPr>
            </a:lvl3pPr>
            <a:lvl4pPr>
              <a:defRPr sz="825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</a:defRPr>
            </a:lvl4pPr>
            <a:lvl5pPr>
              <a:defRPr sz="825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</a:defRPr>
            </a:lvl5pPr>
          </a:lstStyle>
          <a:p>
            <a:pPr lvl="0"/>
            <a:r>
              <a:rPr lang="en-US" altLang="ko-KR" dirty="0"/>
              <a:t>This is Content</a:t>
            </a:r>
            <a:endParaRPr lang="ko-KR" altLang="en-US" dirty="0"/>
          </a:p>
          <a:p>
            <a:pPr lvl="1"/>
            <a:r>
              <a:rPr lang="en-US" altLang="ko-KR" dirty="0" err="1"/>
              <a:t>Subcontent</a:t>
            </a:r>
            <a:r>
              <a:rPr lang="en-US" altLang="ko-KR" dirty="0"/>
              <a:t> 1</a:t>
            </a:r>
            <a:endParaRPr lang="ko-KR" altLang="en-US" dirty="0"/>
          </a:p>
          <a:p>
            <a:pPr lvl="2"/>
            <a:r>
              <a:rPr lang="en-US" altLang="ko-KR" dirty="0" err="1"/>
              <a:t>Subcontent</a:t>
            </a:r>
            <a:r>
              <a:rPr lang="en-US" altLang="ko-KR" dirty="0"/>
              <a:t> 2</a:t>
            </a:r>
            <a:endParaRPr lang="ko-KR" altLang="en-US" dirty="0"/>
          </a:p>
          <a:p>
            <a:pPr lvl="3"/>
            <a:r>
              <a:rPr lang="en-US" altLang="ko-KR" dirty="0" err="1"/>
              <a:t>Subcontent</a:t>
            </a:r>
            <a:r>
              <a:rPr lang="en-US" altLang="ko-KR" dirty="0"/>
              <a:t> 3</a:t>
            </a:r>
            <a:endParaRPr lang="ko-KR" altLang="en-US" dirty="0"/>
          </a:p>
          <a:p>
            <a:pPr lvl="4"/>
            <a:r>
              <a:rPr lang="en-US" altLang="ko-KR" dirty="0" err="1"/>
              <a:t>Subcontent</a:t>
            </a:r>
            <a:r>
              <a:rPr lang="en-US" altLang="ko-KR" dirty="0"/>
              <a:t> 4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 dirty="0"/>
          </a:p>
        </p:txBody>
      </p:sp>
      <p:sp>
        <p:nvSpPr>
          <p:cNvPr id="33" name="바닥글 개체 틀 4"/>
          <p:cNvSpPr txBox="1">
            <a:spLocks/>
          </p:cNvSpPr>
          <p:nvPr userDrawn="1"/>
        </p:nvSpPr>
        <p:spPr>
          <a:xfrm>
            <a:off x="2294930" y="4739035"/>
            <a:ext cx="21717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100" i="1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788" i="0" dirty="0">
                <a:latin typeface="Cambria" panose="02040503050406030204" pitchFamily="18" charset="0"/>
              </a:rPr>
              <a:t>http://baelab.pusan.ac.kr</a:t>
            </a:r>
            <a:endParaRPr lang="ko-KR" altLang="en-US" sz="788" i="0" dirty="0">
              <a:latin typeface="Cambria" panose="02040503050406030204" pitchFamily="18" charset="0"/>
            </a:endParaRPr>
          </a:p>
        </p:txBody>
      </p:sp>
      <p:sp>
        <p:nvSpPr>
          <p:cNvPr id="34" name="직사각형 33"/>
          <p:cNvSpPr/>
          <p:nvPr userDrawn="1"/>
        </p:nvSpPr>
        <p:spPr>
          <a:xfrm>
            <a:off x="-596" y="434082"/>
            <a:ext cx="370284" cy="339824"/>
          </a:xfrm>
          <a:prstGeom prst="rect">
            <a:avLst/>
          </a:prstGeom>
          <a:solidFill>
            <a:srgbClr val="E8E4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/>
          </a:p>
        </p:txBody>
      </p:sp>
      <p:pic>
        <p:nvPicPr>
          <p:cNvPr id="19" name="그림 1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5082536"/>
            <a:ext cx="6858000" cy="60965"/>
          </a:xfrm>
          <a:prstGeom prst="rect">
            <a:avLst/>
          </a:prstGeom>
        </p:spPr>
      </p:pic>
      <p:cxnSp>
        <p:nvCxnSpPr>
          <p:cNvPr id="28" name="직선 연결선 27"/>
          <p:cNvCxnSpPr/>
          <p:nvPr userDrawn="1"/>
        </p:nvCxnSpPr>
        <p:spPr>
          <a:xfrm>
            <a:off x="369688" y="819150"/>
            <a:ext cx="6145412" cy="0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2" descr="H:\project lab\7. logo BSC Lab\logo pnu\pnulogo-fix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347" y="4727367"/>
            <a:ext cx="725453" cy="264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13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39086" y="4731252"/>
            <a:ext cx="689714" cy="241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8459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342900" y="438150"/>
            <a:ext cx="6172200" cy="324036"/>
          </a:xfrm>
        </p:spPr>
        <p:txBody>
          <a:bodyPr>
            <a:noAutofit/>
          </a:bodyPr>
          <a:lstStyle>
            <a:lvl1pPr algn="l">
              <a:defRPr sz="2100" b="1" baseline="0">
                <a:solidFill>
                  <a:schemeClr val="tx1">
                    <a:lumMod val="65000"/>
                    <a:lumOff val="35000"/>
                  </a:schemeClr>
                </a:solidFill>
                <a:latin typeface="KoPubWorld바탕체 Medium" panose="00000600000000000000" pitchFamily="2" charset="-127"/>
              </a:defRPr>
            </a:lvl1pPr>
          </a:lstStyle>
          <a:p>
            <a:r>
              <a:rPr lang="en-US" altLang="ko-KR" dirty="0"/>
              <a:t>Put Your Title Here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342900" y="895351"/>
            <a:ext cx="6172200" cy="3699273"/>
          </a:xfrm>
        </p:spPr>
        <p:txBody>
          <a:bodyPr>
            <a:normAutofit/>
          </a:bodyPr>
          <a:lstStyle>
            <a:lvl1pPr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</a:defRPr>
            </a:lvl1pPr>
            <a:lvl2pPr>
              <a:defRPr sz="1050" baseline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</a:defRPr>
            </a:lvl2pPr>
            <a:lvl3pPr>
              <a:defRPr sz="9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</a:defRPr>
            </a:lvl3pPr>
            <a:lvl4pPr>
              <a:defRPr sz="825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</a:defRPr>
            </a:lvl4pPr>
            <a:lvl5pPr>
              <a:defRPr sz="825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</a:defRPr>
            </a:lvl5pPr>
          </a:lstStyle>
          <a:p>
            <a:pPr lvl="0"/>
            <a:r>
              <a:rPr lang="en-US" altLang="ko-KR" dirty="0"/>
              <a:t>This is Content</a:t>
            </a:r>
            <a:endParaRPr lang="ko-KR" altLang="en-US" dirty="0"/>
          </a:p>
          <a:p>
            <a:pPr lvl="1"/>
            <a:r>
              <a:rPr lang="en-US" altLang="ko-KR" dirty="0" err="1"/>
              <a:t>Subcontent</a:t>
            </a:r>
            <a:r>
              <a:rPr lang="en-US" altLang="ko-KR" dirty="0"/>
              <a:t> 1</a:t>
            </a:r>
            <a:endParaRPr lang="ko-KR" altLang="en-US" dirty="0"/>
          </a:p>
          <a:p>
            <a:pPr lvl="2"/>
            <a:r>
              <a:rPr lang="en-US" altLang="ko-KR" dirty="0" err="1"/>
              <a:t>Subcontent</a:t>
            </a:r>
            <a:r>
              <a:rPr lang="en-US" altLang="ko-KR" dirty="0"/>
              <a:t> 2</a:t>
            </a:r>
            <a:endParaRPr lang="ko-KR" altLang="en-US" dirty="0"/>
          </a:p>
          <a:p>
            <a:pPr lvl="3"/>
            <a:r>
              <a:rPr lang="en-US" altLang="ko-KR" dirty="0" err="1"/>
              <a:t>Subcontent</a:t>
            </a:r>
            <a:r>
              <a:rPr lang="en-US" altLang="ko-KR" dirty="0"/>
              <a:t> 3</a:t>
            </a:r>
            <a:endParaRPr lang="ko-KR" altLang="en-US" dirty="0"/>
          </a:p>
          <a:p>
            <a:pPr lvl="4"/>
            <a:r>
              <a:rPr lang="en-US" altLang="ko-KR" dirty="0" err="1"/>
              <a:t>Subcontent</a:t>
            </a:r>
            <a:r>
              <a:rPr lang="en-US" altLang="ko-KR" dirty="0"/>
              <a:t> 4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 dirty="0"/>
          </a:p>
        </p:txBody>
      </p:sp>
      <p:sp>
        <p:nvSpPr>
          <p:cNvPr id="33" name="바닥글 개체 틀 4"/>
          <p:cNvSpPr txBox="1">
            <a:spLocks/>
          </p:cNvSpPr>
          <p:nvPr userDrawn="1"/>
        </p:nvSpPr>
        <p:spPr>
          <a:xfrm>
            <a:off x="2294930" y="4739035"/>
            <a:ext cx="21717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100" i="1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788" i="0" dirty="0">
                <a:latin typeface="Cambria" panose="02040503050406030204" pitchFamily="18" charset="0"/>
              </a:rPr>
              <a:t>http://baelab.pusan.ac.kr</a:t>
            </a:r>
            <a:endParaRPr lang="ko-KR" altLang="en-US" sz="788" i="0" dirty="0">
              <a:latin typeface="Cambria" panose="02040503050406030204" pitchFamily="18" charset="0"/>
            </a:endParaRPr>
          </a:p>
        </p:txBody>
      </p:sp>
      <p:sp>
        <p:nvSpPr>
          <p:cNvPr id="34" name="직사각형 33"/>
          <p:cNvSpPr/>
          <p:nvPr userDrawn="1"/>
        </p:nvSpPr>
        <p:spPr>
          <a:xfrm>
            <a:off x="-596" y="434082"/>
            <a:ext cx="370284" cy="339824"/>
          </a:xfrm>
          <a:prstGeom prst="rect">
            <a:avLst/>
          </a:prstGeom>
          <a:solidFill>
            <a:srgbClr val="B3A1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/>
          </a:p>
        </p:txBody>
      </p:sp>
      <p:pic>
        <p:nvPicPr>
          <p:cNvPr id="19" name="그림 1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5082536"/>
            <a:ext cx="6858000" cy="60965"/>
          </a:xfrm>
          <a:prstGeom prst="rect">
            <a:avLst/>
          </a:prstGeom>
        </p:spPr>
      </p:pic>
      <p:cxnSp>
        <p:nvCxnSpPr>
          <p:cNvPr id="28" name="직선 연결선 27"/>
          <p:cNvCxnSpPr/>
          <p:nvPr userDrawn="1"/>
        </p:nvCxnSpPr>
        <p:spPr>
          <a:xfrm>
            <a:off x="369688" y="819150"/>
            <a:ext cx="6145412" cy="0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2" descr="H:\project lab\7. logo BSC Lab\logo pnu\pnulogo-fix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347" y="4727367"/>
            <a:ext cx="725453" cy="264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13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39086" y="4731252"/>
            <a:ext cx="689714" cy="241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25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 userDrawn="1"/>
        </p:nvGrpSpPr>
        <p:grpSpPr>
          <a:xfrm>
            <a:off x="2179214" y="5086350"/>
            <a:ext cx="2429154" cy="57150"/>
            <a:chOff x="3276600" y="2114550"/>
            <a:chExt cx="3238872" cy="144016"/>
          </a:xfrm>
        </p:grpSpPr>
        <p:grpSp>
          <p:nvGrpSpPr>
            <p:cNvPr id="5" name="그룹 4"/>
            <p:cNvGrpSpPr/>
            <p:nvPr userDrawn="1"/>
          </p:nvGrpSpPr>
          <p:grpSpPr>
            <a:xfrm>
              <a:off x="3276600" y="2114550"/>
              <a:ext cx="2592288" cy="144016"/>
              <a:chOff x="3275856" y="2767383"/>
              <a:chExt cx="2592288" cy="144016"/>
            </a:xfrm>
          </p:grpSpPr>
          <p:sp>
            <p:nvSpPr>
              <p:cNvPr id="7" name="직사각형 6"/>
              <p:cNvSpPr/>
              <p:nvPr userDrawn="1"/>
            </p:nvSpPr>
            <p:spPr>
              <a:xfrm>
                <a:off x="3275856" y="2767383"/>
                <a:ext cx="648072" cy="144016"/>
              </a:xfrm>
              <a:prstGeom prst="rect">
                <a:avLst/>
              </a:prstGeom>
              <a:solidFill>
                <a:srgbClr val="7CBAC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 dirty="0"/>
              </a:p>
            </p:txBody>
          </p:sp>
          <p:sp>
            <p:nvSpPr>
              <p:cNvPr id="8" name="직사각형 7"/>
              <p:cNvSpPr/>
              <p:nvPr userDrawn="1"/>
            </p:nvSpPr>
            <p:spPr>
              <a:xfrm>
                <a:off x="3923928" y="2767383"/>
                <a:ext cx="648072" cy="144016"/>
              </a:xfrm>
              <a:prstGeom prst="rect">
                <a:avLst/>
              </a:prstGeom>
              <a:solidFill>
                <a:srgbClr val="01A6B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 dirty="0"/>
              </a:p>
            </p:txBody>
          </p:sp>
          <p:sp>
            <p:nvSpPr>
              <p:cNvPr id="9" name="직사각형 8"/>
              <p:cNvSpPr/>
              <p:nvPr userDrawn="1"/>
            </p:nvSpPr>
            <p:spPr>
              <a:xfrm>
                <a:off x="4572000" y="2767383"/>
                <a:ext cx="648072" cy="144016"/>
              </a:xfrm>
              <a:prstGeom prst="rect">
                <a:avLst/>
              </a:prstGeom>
              <a:solidFill>
                <a:srgbClr val="00658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 dirty="0"/>
              </a:p>
            </p:txBody>
          </p:sp>
          <p:sp>
            <p:nvSpPr>
              <p:cNvPr id="10" name="직사각형 9"/>
              <p:cNvSpPr/>
              <p:nvPr userDrawn="1"/>
            </p:nvSpPr>
            <p:spPr>
              <a:xfrm>
                <a:off x="5220072" y="2767383"/>
                <a:ext cx="648072" cy="144016"/>
              </a:xfrm>
              <a:prstGeom prst="rect">
                <a:avLst/>
              </a:prstGeom>
              <a:solidFill>
                <a:srgbClr val="E8E4D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 dirty="0"/>
              </a:p>
            </p:txBody>
          </p:sp>
        </p:grpSp>
        <p:sp>
          <p:nvSpPr>
            <p:cNvPr id="6" name="직사각형 5"/>
            <p:cNvSpPr/>
            <p:nvPr userDrawn="1"/>
          </p:nvSpPr>
          <p:spPr>
            <a:xfrm>
              <a:off x="5867400" y="2114550"/>
              <a:ext cx="648072" cy="144016"/>
            </a:xfrm>
            <a:prstGeom prst="rect">
              <a:avLst/>
            </a:prstGeom>
            <a:solidFill>
              <a:srgbClr val="B3A1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 dirty="0"/>
            </a:p>
          </p:txBody>
        </p:sp>
      </p:grpSp>
    </p:spTree>
    <p:extLst>
      <p:ext uri="{BB962C8B-B14F-4D97-AF65-F5344CB8AC3E}">
        <p14:creationId xmlns:p14="http://schemas.microsoft.com/office/powerpoint/2010/main" val="41262399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간지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간지_bg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6858000" cy="5143500"/>
          </a:xfrm>
          <a:prstGeom prst="rect">
            <a:avLst/>
          </a:prstGeom>
        </p:spPr>
      </p:pic>
      <p:pic>
        <p:nvPicPr>
          <p:cNvPr id="11" name="그림 10" descr="간지_설계도.png"/>
          <p:cNvPicPr>
            <a:picLocks noChangeAspect="1"/>
          </p:cNvPicPr>
          <p:nvPr userDrawn="1"/>
        </p:nvPicPr>
        <p:blipFill>
          <a:blip r:embed="rId3" cstate="print"/>
          <a:srcRect l="24013" t="37400" r="26375" b="5901"/>
          <a:stretch>
            <a:fillRect/>
          </a:stretch>
        </p:blipFill>
        <p:spPr>
          <a:xfrm>
            <a:off x="5697252" y="4245936"/>
            <a:ext cx="945105" cy="810090"/>
          </a:xfrm>
          <a:prstGeom prst="rect">
            <a:avLst/>
          </a:prstGeom>
        </p:spPr>
      </p:pic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1381075" y="1943042"/>
            <a:ext cx="4328238" cy="857250"/>
          </a:xfrm>
        </p:spPr>
        <p:txBody>
          <a:bodyPr>
            <a:normAutofit/>
          </a:bodyPr>
          <a:lstStyle>
            <a:lvl1pPr>
              <a:defRPr sz="2492" b="1" cap="none" spc="0">
                <a:ln>
                  <a:noFill/>
                </a:ln>
                <a:solidFill>
                  <a:srgbClr val="36373B"/>
                </a:solidFill>
                <a:effectLst/>
                <a:latin typeface="맑은 고딕" pitchFamily="50" charset="-127"/>
                <a:ea typeface="맑은 고딕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pic>
        <p:nvPicPr>
          <p:cNvPr id="10" name="그림 9" descr="속지_라인.png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429" y="0"/>
            <a:ext cx="6857144" cy="71429"/>
          </a:xfrm>
          <a:prstGeom prst="rect">
            <a:avLst/>
          </a:prstGeom>
        </p:spPr>
      </p:pic>
      <p:pic>
        <p:nvPicPr>
          <p:cNvPr id="12" name="그림 11" descr="간지_콤파스.png"/>
          <p:cNvPicPr>
            <a:picLocks noChangeAspect="1"/>
          </p:cNvPicPr>
          <p:nvPr userDrawn="1"/>
        </p:nvPicPr>
        <p:blipFill>
          <a:blip r:embed="rId5" cstate="print"/>
          <a:srcRect l="16925" t="67849" r="55513" b="11151"/>
          <a:stretch>
            <a:fillRect/>
          </a:stretch>
        </p:blipFill>
        <p:spPr>
          <a:xfrm>
            <a:off x="5675469" y="4677984"/>
            <a:ext cx="525058" cy="300033"/>
          </a:xfrm>
          <a:prstGeom prst="rect">
            <a:avLst/>
          </a:prstGeom>
        </p:spPr>
      </p:pic>
      <p:pic>
        <p:nvPicPr>
          <p:cNvPr id="13" name="그림 12" descr="간지_샤프.png"/>
          <p:cNvPicPr>
            <a:picLocks noChangeAspect="1"/>
          </p:cNvPicPr>
          <p:nvPr userDrawn="1"/>
        </p:nvPicPr>
        <p:blipFill>
          <a:blip r:embed="rId6" cstate="print"/>
          <a:srcRect l="62600" t="58400" r="24800" b="12200"/>
          <a:stretch>
            <a:fillRect/>
          </a:stretch>
        </p:blipFill>
        <p:spPr>
          <a:xfrm>
            <a:off x="6510343" y="4311943"/>
            <a:ext cx="240027" cy="420047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391"/>
            <a:ext cx="782706" cy="307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8316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고령화시대"/>
          <p:cNvSpPr>
            <a:spLocks noChangeArrowheads="1"/>
          </p:cNvSpPr>
          <p:nvPr userDrawn="1"/>
        </p:nvSpPr>
        <p:spPr bwMode="auto">
          <a:xfrm>
            <a:off x="242646" y="141480"/>
            <a:ext cx="1782198" cy="207749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/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  <a:sp3d prstMaterial="softEdge">
              <a:bevelT w="1270" h="1270"/>
              <a:bevelB w="0" h="0"/>
            </a:sp3d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latinLnBrk="0" hangingPunct="0">
              <a:defRPr/>
            </a:pPr>
            <a:r>
              <a:rPr lang="en-US" altLang="ko-KR" sz="1350" b="1" spc="-113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BK21 </a:t>
            </a:r>
            <a:r>
              <a:rPr lang="ko-KR" altLang="en-US" sz="1350" b="1" spc="-113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부트캠프</a:t>
            </a:r>
            <a:endParaRPr lang="en-US" altLang="ko-KR" sz="1350" b="1" spc="-113" dirty="0"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4" name="고령화시대"/>
          <p:cNvSpPr>
            <a:spLocks noChangeArrowheads="1"/>
          </p:cNvSpPr>
          <p:nvPr userDrawn="1"/>
        </p:nvSpPr>
        <p:spPr bwMode="auto">
          <a:xfrm>
            <a:off x="6399330" y="4677984"/>
            <a:ext cx="432049" cy="207749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/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  <a:sp3d prstMaterial="softEdge">
              <a:bevelT w="1270" h="1270"/>
              <a:bevelB w="0" h="0"/>
            </a:sp3d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latinLnBrk="0" hangingPunct="0">
              <a:defRPr/>
            </a:pPr>
            <a:fld id="{88CE2105-8185-4A92-967B-8434C56086A9}" type="slidenum">
              <a:rPr lang="en-US" altLang="ko-KR" sz="1350" spc="-113" smtClean="0">
                <a:solidFill>
                  <a:schemeClr val="tx2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‹#›</a:t>
            </a:fld>
            <a:endParaRPr lang="en-US" altLang="ko-KR" sz="1350" spc="-113" dirty="0">
              <a:solidFill>
                <a:schemeClr val="tx2">
                  <a:lumMod val="7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1B2F78FE-C529-4606-B295-674B28356DF7}"/>
              </a:ext>
            </a:extLst>
          </p:cNvPr>
          <p:cNvGrpSpPr/>
          <p:nvPr userDrawn="1"/>
        </p:nvGrpSpPr>
        <p:grpSpPr>
          <a:xfrm>
            <a:off x="4077072" y="4566397"/>
            <a:ext cx="2478329" cy="532714"/>
            <a:chOff x="5885249" y="6088529"/>
            <a:chExt cx="3304438" cy="710285"/>
          </a:xfrm>
        </p:grpSpPr>
        <p:pic>
          <p:nvPicPr>
            <p:cNvPr id="8" name="Picture 2" descr="부산대학교에 대한 이미지 검색결과">
              <a:extLst>
                <a:ext uri="{FF2B5EF4-FFF2-40B4-BE49-F238E27FC236}">
                  <a16:creationId xmlns:a16="http://schemas.microsoft.com/office/drawing/2014/main" id="{BA1AD806-367E-4BDE-9408-0F2F54A641D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85249" y="6255815"/>
              <a:ext cx="1496991" cy="3757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2" descr="D:\박상혁업무\로고\bsclablogoresult\logo-transparent-color.png">
              <a:extLst>
                <a:ext uri="{FF2B5EF4-FFF2-40B4-BE49-F238E27FC236}">
                  <a16:creationId xmlns:a16="http://schemas.microsoft.com/office/drawing/2014/main" id="{B8463AA9-8075-41A6-9697-D79AF4D7980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82240" y="6088529"/>
              <a:ext cx="1807447" cy="7102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2116101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342900" y="205979"/>
            <a:ext cx="61722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342900" y="1200151"/>
            <a:ext cx="61722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4914900" y="4767263"/>
            <a:ext cx="16002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EDD84E-25D4-4983-8AA1-2863C96F08D9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8" r:id="rId8"/>
    <p:sldLayoutId id="2147483679" r:id="rId9"/>
    <p:sldLayoutId id="2147483680" r:id="rId10"/>
    <p:sldLayoutId id="2147483681" r:id="rId11"/>
  </p:sldLayoutIdLst>
  <p:txStyles>
    <p:titleStyle>
      <a:lvl1pPr algn="ctr" defTabSz="685800" rtl="0" eaLnBrk="1" latinLnBrk="1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6858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685800" rtl="0" eaLnBrk="1" latinLnBrk="1" hangingPunct="1">
        <a:spcBef>
          <a:spcPct val="20000"/>
        </a:spcBef>
        <a:buFont typeface="Arial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spcBef>
          <a:spcPct val="20000"/>
        </a:spcBef>
        <a:buFont typeface="Arial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spcBef>
          <a:spcPct val="20000"/>
        </a:spcBef>
        <a:buFont typeface="Arial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10" Type="http://schemas.openxmlformats.org/officeDocument/2006/relationships/image" Target="../media/image60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028700" y="2743200"/>
            <a:ext cx="4800600" cy="557213"/>
          </a:xfrm>
        </p:spPr>
        <p:txBody>
          <a:bodyPr>
            <a:normAutofit fontScale="92500"/>
          </a:bodyPr>
          <a:lstStyle/>
          <a:p>
            <a:r>
              <a:rPr lang="en-US" altLang="ko-KR" dirty="0">
                <a:ln>
                  <a:solidFill>
                    <a:schemeClr val="bg1">
                      <a:lumMod val="65000"/>
                      <a:alpha val="15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</a:rPr>
              <a:t>Prof. </a:t>
            </a:r>
            <a:r>
              <a:rPr lang="en-US" altLang="ko-KR" dirty="0" err="1">
                <a:ln>
                  <a:solidFill>
                    <a:schemeClr val="bg1">
                      <a:lumMod val="65000"/>
                      <a:alpha val="15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</a:rPr>
              <a:t>Hyerim</a:t>
            </a:r>
            <a:r>
              <a:rPr lang="en-US" altLang="ko-KR" dirty="0">
                <a:ln>
                  <a:solidFill>
                    <a:schemeClr val="bg1">
                      <a:lumMod val="65000"/>
                      <a:alpha val="15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</a:rPr>
              <a:t> Bae</a:t>
            </a:r>
          </a:p>
          <a:p>
            <a:r>
              <a:rPr lang="en-US" altLang="ko-KR" sz="900" dirty="0">
                <a:ln>
                  <a:solidFill>
                    <a:schemeClr val="bg1">
                      <a:lumMod val="65000"/>
                      <a:alpha val="15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</a:rPr>
              <a:t>Department of Industrial Engineering, Pusan National University</a:t>
            </a:r>
          </a:p>
          <a:p>
            <a:r>
              <a:rPr lang="en-US" altLang="ko-KR" sz="788" dirty="0">
                <a:ln>
                  <a:solidFill>
                    <a:schemeClr val="bg1">
                      <a:lumMod val="65000"/>
                      <a:alpha val="15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</a:rPr>
              <a:t>hrbae@pusan.ac.kr</a:t>
            </a:r>
            <a:endParaRPr lang="ko-KR" altLang="en-US" sz="788" dirty="0">
              <a:ln>
                <a:solidFill>
                  <a:schemeClr val="bg1">
                    <a:lumMod val="65000"/>
                    <a:alpha val="15000"/>
                  </a:schemeClr>
                </a:solidFill>
              </a:ln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311728" y="1771650"/>
            <a:ext cx="6234545" cy="702078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r>
              <a:rPr lang="ko-KR" altLang="en-US" sz="1725">
                <a:ln>
                  <a:solidFill>
                    <a:schemeClr val="tx1">
                      <a:lumMod val="65000"/>
                      <a:lumOff val="35000"/>
                      <a:alpha val="5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  <a:cs typeface="KoPubWorld돋움체 Medium" panose="00000600000000000000" pitchFamily="2" charset="-127"/>
              </a:rPr>
              <a:t>시계열 분석</a:t>
            </a:r>
            <a:endParaRPr lang="en-US" altLang="ko-KR" sz="1725" dirty="0">
              <a:ln>
                <a:solidFill>
                  <a:schemeClr val="tx1">
                    <a:lumMod val="65000"/>
                    <a:lumOff val="35000"/>
                    <a:alpha val="50000"/>
                  </a:schemeClr>
                </a:solidFill>
              </a:ln>
              <a:latin typeface="KoPub돋움체 Medium" panose="02020603020101020101" pitchFamily="18" charset="-127"/>
              <a:ea typeface="KoPub돋움체 Medium" panose="02020603020101020101" pitchFamily="18" charset="-127"/>
              <a:cs typeface="KoPubWorld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09156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557C1D-19CB-4A3C-B72A-CE70A53A09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3</a:t>
            </a:r>
            <a:r>
              <a:rPr lang="ko-KR" altLang="en-US"/>
              <a:t>년</a:t>
            </a:r>
            <a:r>
              <a:rPr lang="en-US" altLang="ko-KR"/>
              <a:t>(1997~1999)</a:t>
            </a:r>
            <a:r>
              <a:rPr lang="ko-KR" altLang="en-US"/>
              <a:t>으로 확대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62D6C9-EF52-4C37-A454-19BB47D5E1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>
                <a:solidFill>
                  <a:schemeClr val="accent6">
                    <a:lumMod val="75000"/>
                  </a:schemeClr>
                </a:solidFill>
              </a:rPr>
              <a:t>계절성</a:t>
            </a:r>
            <a:r>
              <a:rPr lang="ko-KR" altLang="en-US"/>
              <a:t>이 나타남</a:t>
            </a:r>
            <a:r>
              <a:rPr lang="en-US" altLang="ko-KR"/>
              <a:t>:</a:t>
            </a:r>
          </a:p>
          <a:p>
            <a:pPr lvl="1">
              <a:lnSpc>
                <a:spcPct val="150000"/>
              </a:lnSpc>
            </a:pPr>
            <a:r>
              <a:rPr lang="ko-KR" altLang="en-US"/>
              <a:t>여름이 가장 높음</a:t>
            </a:r>
            <a:endParaRPr lang="en-US" altLang="ko-KR"/>
          </a:p>
          <a:p>
            <a:pPr>
              <a:lnSpc>
                <a:spcPct val="150000"/>
              </a:lnSpc>
            </a:pPr>
            <a:endParaRPr lang="en-US" altLang="ko-KR"/>
          </a:p>
          <a:p>
            <a:pPr>
              <a:lnSpc>
                <a:spcPct val="150000"/>
              </a:lnSpc>
            </a:pPr>
            <a:r>
              <a:rPr lang="ko-KR" altLang="en-US"/>
              <a:t>노이즈</a:t>
            </a:r>
            <a:r>
              <a:rPr lang="en-US" altLang="ko-KR"/>
              <a:t>:</a:t>
            </a:r>
          </a:p>
          <a:p>
            <a:pPr lvl="1">
              <a:lnSpc>
                <a:spcPct val="150000"/>
              </a:lnSpc>
            </a:pPr>
            <a:r>
              <a:rPr lang="ko-KR" altLang="en-US"/>
              <a:t>트렌드도</a:t>
            </a:r>
            <a:r>
              <a:rPr lang="en-US" altLang="ko-KR"/>
              <a:t>, </a:t>
            </a:r>
            <a:r>
              <a:rPr lang="ko-KR" altLang="en-US"/>
              <a:t>계절성도 아닌 것</a:t>
            </a:r>
            <a:endParaRPr lang="en-US" altLang="ko-KR"/>
          </a:p>
          <a:p>
            <a:pPr>
              <a:lnSpc>
                <a:spcPct val="150000"/>
              </a:lnSpc>
            </a:pPr>
            <a:endParaRPr lang="en-US" altLang="ko-KR"/>
          </a:p>
          <a:p>
            <a:pPr>
              <a:lnSpc>
                <a:spcPct val="150000"/>
              </a:lnSpc>
            </a:pPr>
            <a:r>
              <a:rPr lang="ko-KR" altLang="en-US">
                <a:solidFill>
                  <a:schemeClr val="accent6">
                    <a:lumMod val="75000"/>
                  </a:schemeClr>
                </a:solidFill>
              </a:rPr>
              <a:t>계절성</a:t>
            </a:r>
            <a:r>
              <a:rPr lang="ko-KR" altLang="en-US"/>
              <a:t>은 주기적인 패턴임</a:t>
            </a:r>
            <a:r>
              <a:rPr lang="en-US" altLang="ko-KR"/>
              <a:t>. </a:t>
            </a:r>
            <a:r>
              <a:rPr lang="ko-KR" altLang="en-US"/>
              <a:t>다음 그림에서는 일년 중 계절이지만</a:t>
            </a:r>
            <a:r>
              <a:rPr lang="en-US" altLang="ko-KR"/>
              <a:t>, </a:t>
            </a:r>
            <a:r>
              <a:rPr lang="ko-KR" altLang="en-US"/>
              <a:t>모든 주기적인 패턴</a:t>
            </a:r>
            <a:r>
              <a:rPr lang="en-US" altLang="ko-KR"/>
              <a:t>(</a:t>
            </a:r>
            <a:r>
              <a:rPr lang="ko-KR" altLang="en-US">
                <a:solidFill>
                  <a:schemeClr val="accent6">
                    <a:lumMod val="75000"/>
                  </a:schemeClr>
                </a:solidFill>
              </a:rPr>
              <a:t>매월</a:t>
            </a:r>
            <a:r>
              <a:rPr lang="en-US" altLang="ko-KR">
                <a:solidFill>
                  <a:schemeClr val="accent6">
                    <a:lumMod val="75000"/>
                  </a:schemeClr>
                </a:solidFill>
              </a:rPr>
              <a:t>, </a:t>
            </a:r>
            <a:r>
              <a:rPr lang="ko-KR" altLang="en-US">
                <a:solidFill>
                  <a:schemeClr val="accent6">
                    <a:lumMod val="75000"/>
                  </a:schemeClr>
                </a:solidFill>
              </a:rPr>
              <a:t>매주</a:t>
            </a:r>
            <a:r>
              <a:rPr lang="en-US" altLang="ko-KR">
                <a:solidFill>
                  <a:schemeClr val="accent6">
                    <a:lumMod val="75000"/>
                  </a:schemeClr>
                </a:solidFill>
              </a:rPr>
              <a:t>, </a:t>
            </a:r>
            <a:r>
              <a:rPr lang="ko-KR" altLang="en-US">
                <a:solidFill>
                  <a:schemeClr val="accent6">
                    <a:lumMod val="75000"/>
                  </a:schemeClr>
                </a:solidFill>
              </a:rPr>
              <a:t>매일</a:t>
            </a:r>
            <a:r>
              <a:rPr lang="ko-KR" altLang="en-US"/>
              <a:t> 등</a:t>
            </a:r>
            <a:r>
              <a:rPr lang="en-US" altLang="ko-KR"/>
              <a:t>)</a:t>
            </a:r>
            <a:r>
              <a:rPr lang="ko-KR" altLang="en-US"/>
              <a:t>일 수 있음</a:t>
            </a:r>
          </a:p>
        </p:txBody>
      </p:sp>
    </p:spTree>
    <p:extLst>
      <p:ext uri="{BB962C8B-B14F-4D97-AF65-F5344CB8AC3E}">
        <p14:creationId xmlns:p14="http://schemas.microsoft.com/office/powerpoint/2010/main" val="41227335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1B77CE-C2C0-436C-8FE0-5AD61E6FAB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Amtrak Ridership - 3</a:t>
            </a:r>
            <a:r>
              <a:rPr lang="ko-KR" altLang="en-US"/>
              <a:t>년으로 확대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94A1AC8-DB83-49F9-9168-562B67D293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Picture 2" descr="tmp8012.tmp">
            <a:extLst>
              <a:ext uri="{FF2B5EF4-FFF2-40B4-BE49-F238E27FC236}">
                <a16:creationId xmlns:a16="http://schemas.microsoft.com/office/drawing/2014/main" id="{CA13799D-E561-4D34-AC70-71815FA203FA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300" y="1072381"/>
            <a:ext cx="5105400" cy="35222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808909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303068-5C57-4935-AC4F-5D6286DC5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분할</a:t>
            </a:r>
            <a:r>
              <a:rPr lang="en-US" altLang="ko-KR"/>
              <a:t>(Partitioning)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D5ACECC-B308-4E61-B945-518FA84A86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/>
              <a:t>데이터를 학습용 부분과 검증용 부분으로 나눔</a:t>
            </a:r>
            <a:endParaRPr lang="en-US" altLang="ko-KR"/>
          </a:p>
          <a:p>
            <a:pPr lvl="1">
              <a:lnSpc>
                <a:spcPct val="150000"/>
              </a:lnSpc>
            </a:pPr>
            <a:r>
              <a:rPr lang="ko-KR" altLang="en-US"/>
              <a:t>검증용 부분에서 모델 테스트</a:t>
            </a:r>
            <a:endParaRPr lang="en-US" altLang="ko-KR"/>
          </a:p>
          <a:p>
            <a:pPr>
              <a:lnSpc>
                <a:spcPct val="150000"/>
              </a:lnSpc>
            </a:pPr>
            <a:endParaRPr lang="en-US" altLang="ko-KR"/>
          </a:p>
          <a:p>
            <a:pPr>
              <a:lnSpc>
                <a:spcPct val="150000"/>
              </a:lnSpc>
            </a:pPr>
            <a:r>
              <a:rPr lang="ko-KR" altLang="en-US"/>
              <a:t>무작위로 분할 할 경우</a:t>
            </a:r>
            <a:r>
              <a:rPr lang="en-US" altLang="ko-KR"/>
              <a:t>, </a:t>
            </a:r>
            <a:r>
              <a:rPr lang="ko-KR" altLang="en-US"/>
              <a:t>데이터에 빈 공간을 남길 수 있으며</a:t>
            </a:r>
            <a:r>
              <a:rPr lang="en-US" altLang="ko-KR"/>
              <a:t>, </a:t>
            </a:r>
            <a:r>
              <a:rPr lang="ko-KR" altLang="en-US"/>
              <a:t>이로 인해 문제가 발생할 수 있음</a:t>
            </a:r>
            <a:endParaRPr lang="en-US" altLang="ko-KR"/>
          </a:p>
          <a:p>
            <a:pPr lvl="1">
              <a:lnSpc>
                <a:spcPct val="150000"/>
              </a:lnSpc>
            </a:pPr>
            <a:r>
              <a:rPr lang="ko-KR" altLang="en-US"/>
              <a:t>예측 방법론은 순서를 가지는 데이터를 가정함</a:t>
            </a:r>
            <a:endParaRPr lang="en-US" altLang="ko-KR"/>
          </a:p>
          <a:p>
            <a:pPr>
              <a:lnSpc>
                <a:spcPct val="150000"/>
              </a:lnSpc>
            </a:pPr>
            <a:endParaRPr lang="en-US" altLang="ko-KR"/>
          </a:p>
          <a:p>
            <a:pPr>
              <a:lnSpc>
                <a:spcPct val="150000"/>
              </a:lnSpc>
            </a:pPr>
            <a:r>
              <a:rPr lang="ko-KR" altLang="en-US"/>
              <a:t>무작위로 선택하는 대신 데이터를 두 부분으로 나눔</a:t>
            </a:r>
            <a:endParaRPr lang="en-US" altLang="ko-KR"/>
          </a:p>
          <a:p>
            <a:pPr lvl="1">
              <a:lnSpc>
                <a:spcPct val="150000"/>
              </a:lnSpc>
            </a:pPr>
            <a:r>
              <a:rPr lang="ko-KR" altLang="en-US"/>
              <a:t>초기 데이터에 대한 교육 실시</a:t>
            </a:r>
            <a:endParaRPr lang="en-US" altLang="ko-KR"/>
          </a:p>
          <a:p>
            <a:pPr lvl="1">
              <a:lnSpc>
                <a:spcPct val="150000"/>
              </a:lnSpc>
            </a:pPr>
            <a:r>
              <a:rPr lang="ko-KR" altLang="en-US"/>
              <a:t>이후 데이터에 대해 검증</a:t>
            </a:r>
          </a:p>
        </p:txBody>
      </p:sp>
    </p:spTree>
    <p:extLst>
      <p:ext uri="{BB962C8B-B14F-4D97-AF65-F5344CB8AC3E}">
        <p14:creationId xmlns:p14="http://schemas.microsoft.com/office/powerpoint/2010/main" val="31159163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18AA96-DE74-4C6F-B10C-008D03FAF1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시계열 </a:t>
            </a:r>
            <a:r>
              <a:rPr lang="en-US" altLang="ko-KR"/>
              <a:t>by Regression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764A201-C76D-493A-9FBC-4370832FC0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/>
              <a:t>예측변수를 활용하여 시간에 따른 선형 추세 학습</a:t>
            </a:r>
            <a:endParaRPr lang="en-US" altLang="ko-KR"/>
          </a:p>
          <a:p>
            <a:pPr>
              <a:lnSpc>
                <a:spcPct val="150000"/>
              </a:lnSpc>
            </a:pPr>
            <a:endParaRPr lang="en-US" altLang="ko-KR"/>
          </a:p>
          <a:p>
            <a:pPr>
              <a:lnSpc>
                <a:spcPct val="150000"/>
              </a:lnSpc>
            </a:pPr>
            <a:r>
              <a:rPr lang="ko-KR" altLang="en-US"/>
              <a:t>비선형 추세에도 수정 및 변형하여 사용할 수 있음</a:t>
            </a:r>
            <a:endParaRPr lang="en-US" altLang="ko-KR"/>
          </a:p>
          <a:p>
            <a:pPr lvl="1">
              <a:lnSpc>
                <a:spcPct val="150000"/>
              </a:lnSpc>
            </a:pPr>
            <a:r>
              <a:rPr lang="ko-KR" altLang="en-US"/>
              <a:t>지수</a:t>
            </a:r>
            <a:r>
              <a:rPr lang="en-US" altLang="ko-KR"/>
              <a:t>(Exponential)</a:t>
            </a:r>
          </a:p>
          <a:p>
            <a:pPr lvl="1">
              <a:lnSpc>
                <a:spcPct val="150000"/>
              </a:lnSpc>
            </a:pPr>
            <a:r>
              <a:rPr lang="ko-KR" altLang="en-US"/>
              <a:t>다항</a:t>
            </a:r>
            <a:r>
              <a:rPr lang="en-US" altLang="ko-KR"/>
              <a:t>(Polynimial)</a:t>
            </a:r>
          </a:p>
          <a:p>
            <a:pPr>
              <a:lnSpc>
                <a:spcPct val="150000"/>
              </a:lnSpc>
            </a:pPr>
            <a:endParaRPr lang="en-US" altLang="ko-KR"/>
          </a:p>
          <a:p>
            <a:pPr>
              <a:lnSpc>
                <a:spcPct val="150000"/>
              </a:lnSpc>
            </a:pPr>
            <a:r>
              <a:rPr lang="ko-KR" altLang="en-US"/>
              <a:t>계절성도 캡처할 수 있음</a:t>
            </a:r>
          </a:p>
        </p:txBody>
      </p:sp>
    </p:spTree>
    <p:extLst>
      <p:ext uri="{BB962C8B-B14F-4D97-AF65-F5344CB8AC3E}">
        <p14:creationId xmlns:p14="http://schemas.microsoft.com/office/powerpoint/2010/main" val="40770269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4BB4B7-5CF2-472A-A18A-7AA0E010AB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438150"/>
            <a:ext cx="6172200" cy="324036"/>
          </a:xfrm>
        </p:spPr>
        <p:txBody>
          <a:bodyPr/>
          <a:lstStyle/>
          <a:p>
            <a:r>
              <a:rPr lang="en-US" altLang="ko-KR"/>
              <a:t>Amtrack </a:t>
            </a:r>
            <a:r>
              <a:rPr lang="ko-KR" altLang="en-US"/>
              <a:t>승객 수 데이터에 선형 모델 학습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95BAD5E-D143-4DE2-ABE8-A1E2C46285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갈수록 예측이 잘 맞지 않음</a:t>
            </a:r>
          </a:p>
        </p:txBody>
      </p:sp>
      <p:pic>
        <p:nvPicPr>
          <p:cNvPr id="4" name="Picture 2" descr="tmp8928.tmp">
            <a:extLst>
              <a:ext uri="{FF2B5EF4-FFF2-40B4-BE49-F238E27FC236}">
                <a16:creationId xmlns:a16="http://schemas.microsoft.com/office/drawing/2014/main" id="{BAAC7274-AC0B-41C9-B8FA-7F0DA0C9C0E6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" y="1503317"/>
            <a:ext cx="5257800" cy="30896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455947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C3CFD0-FCB2-488A-86FA-F6BA532EB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회귀 모델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D7236D19-020F-4C6D-BA7E-F700F02A2F1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ko-KR" altLang="en-US"/>
                  <a:t>승객 수 </a:t>
                </a:r>
                <a:r>
                  <a:rPr lang="en-US" altLang="ko-KR"/>
                  <a:t>Y</a:t>
                </a:r>
                <a:r>
                  <a:rPr lang="ko-KR" altLang="en-US"/>
                  <a:t>는 시간과 노이즈</a:t>
                </a:r>
                <a:r>
                  <a:rPr lang="en-US" altLang="ko-KR"/>
                  <a:t>(error = e)</a:t>
                </a:r>
                <a:r>
                  <a:rPr lang="ko-KR" altLang="en-US"/>
                  <a:t>의 함수</a:t>
                </a:r>
                <a:endParaRPr lang="en-US" altLang="ko-KR"/>
              </a:p>
              <a:p>
                <a:endParaRPr lang="en-US" altLang="ko-KR"/>
              </a:p>
              <a:p>
                <a:endParaRPr lang="en-US" altLang="ko-KR"/>
              </a:p>
              <a:p>
                <a:endParaRPr lang="en-US" altLang="ko-KR"/>
              </a:p>
              <a:p>
                <a:endParaRPr lang="en-US" altLang="ko-KR"/>
              </a:p>
              <a:p>
                <a:r>
                  <a:rPr lang="en-US" altLang="ko-KR"/>
                  <a:t>4</a:t>
                </a:r>
                <a:r>
                  <a:rPr lang="ko-KR" altLang="en-US"/>
                  <a:t>가지 구성 요소중 </a:t>
                </a:r>
                <a:r>
                  <a:rPr lang="en-US" altLang="ko-KR"/>
                  <a:t>3</a:t>
                </a:r>
                <a:r>
                  <a:rPr lang="ko-KR" altLang="en-US"/>
                  <a:t>가지를 모델링</a:t>
                </a:r>
                <a:endParaRPr lang="en-US" altLang="ko-KR"/>
              </a:p>
              <a:p>
                <a:pPr lvl="1"/>
                <a:r>
                  <a:rPr lang="en-US" altLang="ko-KR"/>
                  <a:t>Level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</a:rPr>
                          <m:t>B</m:t>
                        </m:r>
                      </m:e>
                      <m:sub>
                        <m:r>
                          <a:rPr lang="en-US" altLang="ko-KR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ko-KR"/>
                  <a:t>)</a:t>
                </a:r>
              </a:p>
              <a:p>
                <a:pPr lvl="1"/>
                <a:r>
                  <a:rPr lang="en-US" altLang="ko-KR"/>
                  <a:t>Trend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</a:rPr>
                          <m:t>B</m:t>
                        </m:r>
                      </m:e>
                      <m:sub>
                        <m:r>
                          <a:rPr lang="en-US" altLang="ko-KR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/>
                  <a:t>)</a:t>
                </a:r>
              </a:p>
              <a:p>
                <a:pPr lvl="1"/>
                <a:r>
                  <a:rPr lang="en-US" altLang="ko-KR"/>
                  <a:t>Noise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>
                        <a:latin typeface="Cambria Math" panose="02040503050406030204" pitchFamily="18" charset="0"/>
                      </a:rPr>
                      <m:t>e</m:t>
                    </m:r>
                  </m:oMath>
                </a14:m>
                <a:r>
                  <a:rPr lang="en-US" altLang="ko-KR"/>
                  <a:t>)</a:t>
                </a:r>
              </a:p>
              <a:p>
                <a:endParaRPr lang="en-US" altLang="ko-KR"/>
              </a:p>
              <a:p>
                <a:r>
                  <a:rPr lang="en-US" altLang="ko-KR"/>
                  <a:t>Trend </a:t>
                </a:r>
                <a:r>
                  <a:rPr lang="ko-KR" altLang="en-US"/>
                  <a:t>모델은 선형이므로</a:t>
                </a:r>
                <a:r>
                  <a:rPr lang="en-US" altLang="ko-KR"/>
                  <a:t>, </a:t>
                </a:r>
                <a:r>
                  <a:rPr lang="ko-KR" altLang="en-US"/>
                  <a:t>그래프에서 볼 수 있 듯 모델링하기 좋지 않음</a:t>
                </a:r>
                <a:r>
                  <a:rPr lang="en-US" altLang="ko-KR"/>
                  <a:t>(</a:t>
                </a:r>
                <a:r>
                  <a:rPr lang="ko-KR" altLang="en-US"/>
                  <a:t>나중에 더 자세히</a:t>
                </a:r>
                <a:r>
                  <a:rPr lang="en-US" altLang="ko-KR"/>
                  <a:t>)</a:t>
                </a:r>
                <a:endParaRPr lang="ko-KR" altLang="en-US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D7236D19-020F-4C6D-BA7E-F700F02A2F1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16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372F092-D031-4F3A-9BFB-3C3D4D5F7980}"/>
                  </a:ext>
                </a:extLst>
              </p:cNvPr>
              <p:cNvSpPr txBox="1"/>
              <p:nvPr/>
            </p:nvSpPr>
            <p:spPr>
              <a:xfrm>
                <a:off x="2286000" y="1352550"/>
                <a:ext cx="22025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ko-KR" alt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나눔스퀘어라운드 Bold" panose="020B0600000101010101" pitchFamily="50" charset="-127"/>
                              <a:cs typeface="KoPubWorld돋움체_Pro Light" panose="00000300000000000000" pitchFamily="50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나눔스퀘어라운드 Bold" panose="020B0600000101010101" pitchFamily="50" charset="-127"/>
                              <a:cs typeface="KoPubWorld돋움체_Pro Light" panose="00000300000000000000" pitchFamily="50" charset="-127"/>
                            </a:rPr>
                            <m:t>Y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나눔스퀘어라운드 Bold" panose="020B0600000101010101" pitchFamily="50" charset="-127"/>
                              <a:cs typeface="KoPubWorld돋움체_Pro Light" panose="00000300000000000000" pitchFamily="50" charset="-127"/>
                            </a:rPr>
                            <m:t>i</m:t>
                          </m:r>
                        </m:sub>
                      </m:sSub>
                      <m:r>
                        <a:rPr lang="en-US" altLang="ko-KR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나눔스퀘어라운드 Bold" panose="020B0600000101010101" pitchFamily="50" charset="-127"/>
                          <a:cs typeface="KoPubWorld돋움체_Pro Light" panose="00000300000000000000" pitchFamily="50" charset="-127"/>
                        </a:rPr>
                        <m:t> =</m:t>
                      </m:r>
                      <m:sSub>
                        <m:sSubPr>
                          <m:ctrlPr>
                            <a:rPr lang="ko-KR" alt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나눔스퀘어라운드 Bold" panose="020B0600000101010101" pitchFamily="50" charset="-127"/>
                              <a:cs typeface="KoPubWorld돋움체_Pro Light" panose="00000300000000000000" pitchFamily="50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나눔스퀘어라운드 Bold" panose="020B0600000101010101" pitchFamily="50" charset="-127"/>
                              <a:cs typeface="KoPubWorld돋움체_Pro Light" panose="00000300000000000000" pitchFamily="50" charset="-127"/>
                            </a:rPr>
                            <m:t>B</m:t>
                          </m:r>
                        </m:e>
                        <m:sub>
                          <m:r>
                            <a:rPr lang="en-US" altLang="ko-KR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나눔스퀘어라운드 Bold" panose="020B0600000101010101" pitchFamily="50" charset="-127"/>
                              <a:cs typeface="KoPubWorld돋움체_Pro Light" panose="00000300000000000000" pitchFamily="50" charset="-127"/>
                            </a:rPr>
                            <m:t>0</m:t>
                          </m:r>
                        </m:sub>
                      </m:sSub>
                      <m:r>
                        <a:rPr lang="en-US" altLang="ko-KR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나눔스퀘어라운드 Bold" panose="020B0600000101010101" pitchFamily="50" charset="-127"/>
                          <a:cs typeface="KoPubWorld돋움체_Pro Light" panose="00000300000000000000" pitchFamily="50" charset="-127"/>
                        </a:rPr>
                        <m:t> +</m:t>
                      </m:r>
                      <m:sSub>
                        <m:sSubPr>
                          <m:ctrlPr>
                            <a:rPr lang="ko-KR" alt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나눔스퀘어라운드 Bold" panose="020B0600000101010101" pitchFamily="50" charset="-127"/>
                              <a:cs typeface="KoPubWorld돋움체_Pro Light" panose="00000300000000000000" pitchFamily="50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나눔스퀘어라운드 Bold" panose="020B0600000101010101" pitchFamily="50" charset="-127"/>
                              <a:cs typeface="KoPubWorld돋움체_Pro Light" panose="00000300000000000000" pitchFamily="50" charset="-127"/>
                            </a:rPr>
                            <m:t>B</m:t>
                          </m:r>
                        </m:e>
                        <m:sub>
                          <m:r>
                            <a:rPr lang="en-US" altLang="ko-KR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나눔스퀘어라운드 Bold" panose="020B0600000101010101" pitchFamily="50" charset="-127"/>
                              <a:cs typeface="KoPubWorld돋움체_Pro Light" panose="00000300000000000000" pitchFamily="50" charset="-127"/>
                            </a:rPr>
                            <m:t>1</m:t>
                          </m:r>
                        </m:sub>
                      </m:sSub>
                      <m:r>
                        <a:rPr lang="en-US" altLang="ko-KR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나눔스퀘어라운드 Bold" panose="020B0600000101010101" pitchFamily="50" charset="-127"/>
                          <a:cs typeface="KoPubWorld돋움체_Pro Light" panose="00000300000000000000" pitchFamily="50" charset="-127"/>
                        </a:rPr>
                        <m:t>×</m:t>
                      </m:r>
                      <m:r>
                        <m:rPr>
                          <m:sty m:val="p"/>
                        </m:rPr>
                        <a:rPr lang="en-US" altLang="ko-KR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나눔스퀘어라운드 Bold" panose="020B0600000101010101" pitchFamily="50" charset="-127"/>
                          <a:cs typeface="KoPubWorld돋움체_Pro Light" panose="00000300000000000000" pitchFamily="50" charset="-127"/>
                        </a:rPr>
                        <m:t>t</m:t>
                      </m:r>
                      <m:r>
                        <a:rPr lang="en-US" altLang="ko-KR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나눔스퀘어라운드 Bold" panose="020B0600000101010101" pitchFamily="50" charset="-127"/>
                          <a:cs typeface="KoPubWorld돋움체_Pro Light" panose="00000300000000000000" pitchFamily="50" charset="-127"/>
                        </a:rPr>
                        <m:t>+ </m:t>
                      </m:r>
                      <m:r>
                        <m:rPr>
                          <m:sty m:val="p"/>
                        </m:rPr>
                        <a:rPr lang="en-US" altLang="ko-KR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나눔스퀘어라운드 Bold" panose="020B0600000101010101" pitchFamily="50" charset="-127"/>
                          <a:cs typeface="KoPubWorld돋움체_Pro Light" panose="00000300000000000000" pitchFamily="50" charset="-127"/>
                        </a:rPr>
                        <m:t>e</m:t>
                      </m:r>
                    </m:oMath>
                  </m:oMathPara>
                </a14:m>
                <a:endParaRPr lang="ko-KR" altLang="en-US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KoPubWorld돋움체_Pro Light" panose="00000300000000000000" pitchFamily="50" charset="-127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372F092-D031-4F3A-9BFB-3C3D4D5F79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0" y="1352550"/>
                <a:ext cx="2202526" cy="276999"/>
              </a:xfrm>
              <a:prstGeom prst="rect">
                <a:avLst/>
              </a:prstGeom>
              <a:blipFill>
                <a:blip r:embed="rId3"/>
                <a:stretch>
                  <a:fillRect l="-1662" r="-1108" b="-1777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296233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1169DB-B26E-4D1D-B0B2-28F9313FB5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회귀 결과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B4F7590-11DD-4424-A6AE-08AC1A954C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C7FA9BA-3F46-4B32-809A-4425F829A2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300" y="1276350"/>
            <a:ext cx="5105400" cy="3089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4479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F0A026-D940-4E52-BDC2-932AB5942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다항 추세</a:t>
            </a:r>
            <a:r>
              <a:rPr lang="en-US" altLang="ko-KR"/>
              <a:t>(Polynomial Trend)</a:t>
            </a:r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7B1EBC50-2A0B-454B-9094-C13FC0E4342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ko-KR" altLang="en-US"/>
                  <a:t>필요에 따라 예측 변수를 추가</a:t>
                </a:r>
                <a:endParaRPr lang="en-US" altLang="ko-KR"/>
              </a:p>
              <a:p>
                <a:endParaRPr lang="en-US" altLang="ko-KR"/>
              </a:p>
              <a:p>
                <a:r>
                  <a:rPr lang="ko-KR" altLang="en-US"/>
                  <a:t>예를 들어</a:t>
                </a:r>
                <a:r>
                  <a:rPr lang="en-US" altLang="ko-KR"/>
                  <a:t>, 2</a:t>
                </a:r>
                <a:r>
                  <a:rPr lang="ko-KR" altLang="en-US"/>
                  <a:t>차식의 관계의 경우에</a:t>
                </a:r>
                <a:r>
                  <a:rPr lang="en-US" altLang="ko-KR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ko-KR" altLang="en-US"/>
                  <a:t>예측 변수 추가</a:t>
                </a:r>
                <a:endParaRPr lang="en-US" altLang="ko-KR"/>
              </a:p>
              <a:p>
                <a:endParaRPr lang="en-US" altLang="ko-KR"/>
              </a:p>
              <a:p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ko-KR" altLang="en-US"/>
                  <a:t>와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ko-KR" altLang="en-US"/>
                  <a:t>를 모두 사용하여 선형 회귀를 적합시킴</a:t>
                </a:r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7B1EBC50-2A0B-454B-9094-C13FC0E4342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16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924020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32E27A-51C0-4ACD-8BFA-FD036C70F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Amtrak </a:t>
            </a:r>
            <a:r>
              <a:rPr lang="ko-KR" altLang="en-US"/>
              <a:t>데이터의 </a:t>
            </a:r>
            <a:r>
              <a:rPr lang="en-US" altLang="ko-KR"/>
              <a:t>2</a:t>
            </a:r>
            <a:r>
              <a:rPr lang="ko-KR" altLang="en-US"/>
              <a:t>차 항 적합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2CA05F7-EAA9-445B-8649-DFBBE4D712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Picture 2" descr="tmpE502.tmp">
            <a:extLst>
              <a:ext uri="{FF2B5EF4-FFF2-40B4-BE49-F238E27FC236}">
                <a16:creationId xmlns:a16="http://schemas.microsoft.com/office/drawing/2014/main" id="{0A0BCE65-9072-454B-B294-4E839264AE31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750" y="1179231"/>
            <a:ext cx="552450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849023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BAD6EC-CCE2-494F-941E-BF969CE19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Amtrak </a:t>
            </a:r>
            <a:r>
              <a:rPr lang="ko-KR" altLang="en-US"/>
              <a:t>데이터의 </a:t>
            </a:r>
            <a:r>
              <a:rPr lang="en-US" altLang="ko-KR"/>
              <a:t>2</a:t>
            </a:r>
            <a:r>
              <a:rPr lang="ko-KR" altLang="en-US"/>
              <a:t>차 항 적합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86A4D39-A45B-4E09-A039-613B48D57B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이제 추세를 포착하는 것 같음</a:t>
            </a:r>
            <a:endParaRPr lang="en-US" altLang="ko-KR"/>
          </a:p>
          <a:p>
            <a:endParaRPr lang="en-US" altLang="ko-KR"/>
          </a:p>
          <a:p>
            <a:r>
              <a:rPr lang="ko-KR" altLang="en-US"/>
              <a:t>계절성이 남아있음</a:t>
            </a:r>
          </a:p>
        </p:txBody>
      </p:sp>
    </p:spTree>
    <p:extLst>
      <p:ext uri="{BB962C8B-B14F-4D97-AF65-F5344CB8AC3E}">
        <p14:creationId xmlns:p14="http://schemas.microsoft.com/office/powerpoint/2010/main" val="9029343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0C103A-9778-4D9E-BEAC-BA8B0E6D2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데이터 분석으로 돈벌기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A6B9476-3026-40E0-8983-8202158687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44A53C9-4853-4AEC-99B8-67359D2659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1276350"/>
            <a:ext cx="4953000" cy="3018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4626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D83068-DC96-4C3B-AE97-BD89F5CB8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계절성 처리</a:t>
            </a:r>
            <a:r>
              <a:rPr lang="en-US" altLang="ko-KR"/>
              <a:t>(Handling)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2B5C08E-3A72-4BCB-B0B0-5E6B4E14D1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계절성은 일관되게 더 높거나 낮은 값의 반복되는 주기적 패턴</a:t>
            </a:r>
            <a:endParaRPr lang="en-US" altLang="ko-KR"/>
          </a:p>
          <a:p>
            <a:pPr lvl="1"/>
            <a:r>
              <a:rPr lang="ko-KR" altLang="en-US"/>
              <a:t>매일</a:t>
            </a:r>
            <a:r>
              <a:rPr lang="en-US" altLang="ko-KR"/>
              <a:t>, </a:t>
            </a:r>
            <a:r>
              <a:rPr lang="ko-KR" altLang="en-US"/>
              <a:t>매주</a:t>
            </a:r>
            <a:r>
              <a:rPr lang="en-US" altLang="ko-KR"/>
              <a:t>, </a:t>
            </a:r>
            <a:r>
              <a:rPr lang="ko-KR" altLang="en-US"/>
              <a:t>매월</a:t>
            </a:r>
            <a:r>
              <a:rPr lang="en-US" altLang="ko-KR"/>
              <a:t>, </a:t>
            </a:r>
            <a:r>
              <a:rPr lang="ko-KR" altLang="en-US"/>
              <a:t>분기 등</a:t>
            </a:r>
            <a:endParaRPr lang="en-US" altLang="ko-KR"/>
          </a:p>
          <a:p>
            <a:endParaRPr lang="en-US" altLang="ko-KR"/>
          </a:p>
          <a:p>
            <a:r>
              <a:rPr lang="ko-KR" altLang="en-US"/>
              <a:t>계절에 대한 범주형 변수를 추가하여 회귀분석을 처리함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22FB350-A9A1-45B9-9B72-3A749ACF2E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1367688"/>
              </p:ext>
            </p:extLst>
          </p:nvPr>
        </p:nvGraphicFramePr>
        <p:xfrm>
          <a:off x="457200" y="2507274"/>
          <a:ext cx="5627076" cy="1740875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8756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756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756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48175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Month</a:t>
                      </a:r>
                    </a:p>
                  </a:txBody>
                  <a:tcPr marL="8792" marR="8792" marT="8792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Ridership</a:t>
                      </a:r>
                    </a:p>
                  </a:txBody>
                  <a:tcPr marL="8792" marR="8792" marT="8792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kern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Season</a:t>
                      </a:r>
                    </a:p>
                  </a:txBody>
                  <a:tcPr marL="8792" marR="8792" marT="8792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8175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Jan-91</a:t>
                      </a:r>
                    </a:p>
                  </a:txBody>
                  <a:tcPr marL="8792" marR="8792" marT="879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1709</a:t>
                      </a:r>
                    </a:p>
                  </a:txBody>
                  <a:tcPr marL="8792" marR="8792" marT="879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kern="1200" baseline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Jan</a:t>
                      </a:r>
                    </a:p>
                  </a:txBody>
                  <a:tcPr marL="8792" marR="8792" marT="8792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8175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kern="1200" baseline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Feb-91</a:t>
                      </a:r>
                    </a:p>
                  </a:txBody>
                  <a:tcPr marL="8792" marR="8792" marT="879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1621</a:t>
                      </a:r>
                    </a:p>
                  </a:txBody>
                  <a:tcPr marL="8792" marR="8792" marT="879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Feb</a:t>
                      </a:r>
                    </a:p>
                  </a:txBody>
                  <a:tcPr marL="8792" marR="8792" marT="8792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8175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kern="1200" baseline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Mar-91</a:t>
                      </a:r>
                    </a:p>
                  </a:txBody>
                  <a:tcPr marL="8792" marR="8792" marT="879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1973</a:t>
                      </a:r>
                    </a:p>
                  </a:txBody>
                  <a:tcPr marL="8792" marR="8792" marT="879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March</a:t>
                      </a:r>
                    </a:p>
                  </a:txBody>
                  <a:tcPr marL="8792" marR="8792" marT="8792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8175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kern="1200" baseline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Apr-91</a:t>
                      </a:r>
                    </a:p>
                  </a:txBody>
                  <a:tcPr marL="8792" marR="8792" marT="879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kern="1200" baseline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1812</a:t>
                      </a:r>
                    </a:p>
                  </a:txBody>
                  <a:tcPr marL="8792" marR="8792" marT="879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April</a:t>
                      </a:r>
                    </a:p>
                  </a:txBody>
                  <a:tcPr marL="8792" marR="8792" marT="8792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75324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067CCB-2664-4935-8410-15A9BAEE33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이진 더미 변수 생성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3FE8A6A-1E29-4FCD-A8E7-CADD488D92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로지스틱 회귀 분석은 일반적으로 범주형 변수를 더미 변수로 변환해야 함</a:t>
            </a:r>
            <a:endParaRPr lang="en-US" altLang="ko-KR"/>
          </a:p>
          <a:p>
            <a:endParaRPr lang="en-US" altLang="ko-KR"/>
          </a:p>
          <a:p>
            <a:r>
              <a:rPr lang="ko-KR" altLang="en-US"/>
              <a:t>다중 공선성 문제를 방지하려면 </a:t>
            </a:r>
            <a:r>
              <a:rPr lang="en-US" altLang="ko-KR"/>
              <a:t>m</a:t>
            </a:r>
            <a:r>
              <a:rPr lang="ko-KR" altLang="en-US"/>
              <a:t>개 범주에서 </a:t>
            </a:r>
            <a:r>
              <a:rPr lang="en-US" altLang="ko-KR"/>
              <a:t>m-1</a:t>
            </a:r>
            <a:r>
              <a:rPr lang="ko-KR" altLang="en-US"/>
              <a:t>개 더미 범수를 사용함</a:t>
            </a:r>
          </a:p>
        </p:txBody>
      </p:sp>
    </p:spTree>
    <p:extLst>
      <p:ext uri="{BB962C8B-B14F-4D97-AF65-F5344CB8AC3E}">
        <p14:creationId xmlns:p14="http://schemas.microsoft.com/office/powerpoint/2010/main" val="12420433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7C1452-E658-47FB-9C94-2D6B9C0D55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회귀 결과</a:t>
            </a:r>
            <a:r>
              <a:rPr lang="en-US" altLang="ko-KR"/>
              <a:t>: </a:t>
            </a:r>
            <a:r>
              <a:rPr lang="ko-KR" altLang="en-US"/>
              <a:t>각 계절에 대한 회귀 계수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7AAB2CC-F969-414B-91F5-88D9EDB3B3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F957911-3A82-427B-B988-EF2250630B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247" y="1411487"/>
            <a:ext cx="5759505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2682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5B4C9F-BB3F-483D-8FBC-39310D57D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계절성 유형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B789920-A3A3-4CFF-854F-50A1541354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가법</a:t>
            </a:r>
            <a:r>
              <a:rPr lang="en-US" altLang="ko-KR"/>
              <a:t>(Additive) - </a:t>
            </a:r>
            <a:r>
              <a:rPr lang="ko-KR" altLang="en-US"/>
              <a:t>위에서 설명한 모형</a:t>
            </a:r>
            <a:endParaRPr lang="en-US" altLang="ko-KR"/>
          </a:p>
          <a:p>
            <a:pPr lvl="1"/>
            <a:r>
              <a:rPr lang="en-US" altLang="ko-KR"/>
              <a:t>model shows amounts by which seasonal values exceed or fall below those in the reference season</a:t>
            </a:r>
          </a:p>
          <a:p>
            <a:pPr lvl="1"/>
            <a:endParaRPr lang="en-US" altLang="ko-KR"/>
          </a:p>
          <a:p>
            <a:endParaRPr lang="en-US" altLang="ko-KR"/>
          </a:p>
          <a:p>
            <a:r>
              <a:rPr lang="ko-KR" altLang="en-US"/>
              <a:t>승법</a:t>
            </a:r>
            <a:r>
              <a:rPr lang="en-US" altLang="ko-KR"/>
              <a:t>(Multiplicative) - model shows percentages by which seasonal values exceed or fall below those in the reference season</a:t>
            </a:r>
          </a:p>
          <a:p>
            <a:pPr lvl="1"/>
            <a:r>
              <a:rPr lang="ko-KR" altLang="en-US"/>
              <a:t>위와 같이 진행하며</a:t>
            </a:r>
            <a:r>
              <a:rPr lang="en-US" altLang="ko-KR"/>
              <a:t>, </a:t>
            </a:r>
            <a:r>
              <a:rPr lang="ko-KR" altLang="en-US"/>
              <a:t>출력으로 </a:t>
            </a:r>
            <a:r>
              <a:rPr lang="en-US" altLang="ko-KR"/>
              <a:t>log(Y) </a:t>
            </a:r>
            <a:r>
              <a:rPr lang="ko-KR" altLang="en-US"/>
              <a:t>사용</a:t>
            </a:r>
          </a:p>
        </p:txBody>
      </p:sp>
    </p:spTree>
    <p:extLst>
      <p:ext uri="{BB962C8B-B14F-4D97-AF65-F5344CB8AC3E}">
        <p14:creationId xmlns:p14="http://schemas.microsoft.com/office/powerpoint/2010/main" val="22722776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BEEFA3-B5C8-4162-867B-0AABF2013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마지막 모델</a:t>
            </a:r>
            <a:r>
              <a:rPr lang="en-US" altLang="ko-KR"/>
              <a:t>, Amtrak data</a:t>
            </a:r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1DDEDC47-5E05-4B3B-A3F0-112B8741E7E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ko-KR" altLang="en-US"/>
                  <a:t>트랜드 및 계절성을 통합함</a:t>
                </a:r>
                <a:endParaRPr lang="en-US" altLang="ko-KR"/>
              </a:p>
              <a:p>
                <a:endParaRPr lang="en-US" altLang="ko-KR"/>
              </a:p>
              <a:p>
                <a:r>
                  <a:rPr lang="en-US" altLang="ko-KR"/>
                  <a:t>13</a:t>
                </a:r>
                <a:r>
                  <a:rPr lang="ko-KR" altLang="en-US"/>
                  <a:t>개 예측 변수</a:t>
                </a:r>
                <a:endParaRPr lang="en-US" altLang="ko-KR"/>
              </a:p>
              <a:p>
                <a:pPr lvl="1"/>
                <a:r>
                  <a:rPr lang="en-US" altLang="ko-KR"/>
                  <a:t>11</a:t>
                </a:r>
                <a:r>
                  <a:rPr lang="ko-KR" altLang="en-US"/>
                  <a:t>개 더미 변수</a:t>
                </a:r>
                <a:endParaRPr lang="en-US" altLang="ko-KR"/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altLang="ko-KR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altLang="ko-KR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1DDEDC47-5E05-4B3B-A3F0-112B8741E7E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16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499599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012D96-55F9-47A1-B889-D55540563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회귀 결과 </a:t>
            </a:r>
            <a:r>
              <a:rPr lang="en-US" altLang="ko-KR"/>
              <a:t>- </a:t>
            </a:r>
            <a:r>
              <a:rPr lang="ko-KR" altLang="en-US"/>
              <a:t>회귀 계수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80878DB-BCAE-404A-900F-58BA226673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26975AD-F083-4238-937C-FA84DB5D4A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428750"/>
            <a:ext cx="5334000" cy="3057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2180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29978E-D150-4B45-A538-4ADF98430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모델 성능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B37506B-CFB7-4BC7-A6EB-4BE55A48F7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7D22FE1-2602-4316-B1FA-8DE1C2AA02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325" y="1414718"/>
            <a:ext cx="4705350" cy="3179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4268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5E1D39-F2EB-440E-AEFA-FB866BE4AB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C4A8B4C-3F2D-4B32-B63D-E0D2324210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잔차</a:t>
            </a:r>
            <a:endParaRPr lang="en-US" altLang="ko-KR"/>
          </a:p>
          <a:p>
            <a:pPr lvl="1"/>
            <a:r>
              <a:rPr lang="ko-KR" altLang="en-US"/>
              <a:t>실제 값 </a:t>
            </a:r>
            <a:r>
              <a:rPr lang="en-US" altLang="ko-KR"/>
              <a:t>vs. </a:t>
            </a:r>
            <a:r>
              <a:rPr lang="ko-KR" altLang="en-US"/>
              <a:t>예측 값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3C887B9-F4E1-41C6-9FF5-A156311D15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885950"/>
            <a:ext cx="6248400" cy="1978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0610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028700" y="2743200"/>
            <a:ext cx="4800600" cy="557213"/>
          </a:xfrm>
        </p:spPr>
        <p:txBody>
          <a:bodyPr>
            <a:normAutofit fontScale="92500"/>
          </a:bodyPr>
          <a:lstStyle/>
          <a:p>
            <a:r>
              <a:rPr lang="en-US" altLang="ko-KR" dirty="0">
                <a:ln>
                  <a:solidFill>
                    <a:schemeClr val="bg1">
                      <a:lumMod val="65000"/>
                      <a:alpha val="15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</a:rPr>
              <a:t>Prof. </a:t>
            </a:r>
            <a:r>
              <a:rPr lang="en-US" altLang="ko-KR" dirty="0" err="1">
                <a:ln>
                  <a:solidFill>
                    <a:schemeClr val="bg1">
                      <a:lumMod val="65000"/>
                      <a:alpha val="15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</a:rPr>
              <a:t>Hyerim</a:t>
            </a:r>
            <a:r>
              <a:rPr lang="en-US" altLang="ko-KR" dirty="0">
                <a:ln>
                  <a:solidFill>
                    <a:schemeClr val="bg1">
                      <a:lumMod val="65000"/>
                      <a:alpha val="15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</a:rPr>
              <a:t> Bae</a:t>
            </a:r>
          </a:p>
          <a:p>
            <a:r>
              <a:rPr lang="en-US" altLang="ko-KR" sz="900" dirty="0">
                <a:ln>
                  <a:solidFill>
                    <a:schemeClr val="bg1">
                      <a:lumMod val="65000"/>
                      <a:alpha val="15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</a:rPr>
              <a:t>Department of Industrial Engineering, Pusan National University</a:t>
            </a:r>
          </a:p>
          <a:p>
            <a:r>
              <a:rPr lang="en-US" altLang="ko-KR" sz="788" dirty="0">
                <a:ln>
                  <a:solidFill>
                    <a:schemeClr val="bg1">
                      <a:lumMod val="65000"/>
                      <a:alpha val="15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</a:rPr>
              <a:t>hrbae@pusan.ac.kr</a:t>
            </a:r>
            <a:endParaRPr lang="ko-KR" altLang="en-US" sz="788" dirty="0">
              <a:ln>
                <a:solidFill>
                  <a:schemeClr val="bg1">
                    <a:lumMod val="65000"/>
                    <a:alpha val="15000"/>
                  </a:schemeClr>
                </a:solidFill>
              </a:ln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311728" y="1771650"/>
            <a:ext cx="6234545" cy="702078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r>
              <a:rPr lang="ko-KR" altLang="en-US" sz="1725">
                <a:ln>
                  <a:solidFill>
                    <a:schemeClr val="tx1">
                      <a:lumMod val="65000"/>
                      <a:lumOff val="35000"/>
                      <a:alpha val="5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  <a:cs typeface="KoPubWorld돋움체 Medium" panose="00000600000000000000" pitchFamily="2" charset="-127"/>
              </a:rPr>
              <a:t>자기상관</a:t>
            </a:r>
            <a:r>
              <a:rPr lang="en-US" altLang="ko-KR" sz="1725">
                <a:ln>
                  <a:solidFill>
                    <a:schemeClr val="tx1">
                      <a:lumMod val="65000"/>
                      <a:lumOff val="35000"/>
                      <a:alpha val="5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  <a:cs typeface="KoPubWorld돋움체 Medium" panose="00000600000000000000" pitchFamily="2" charset="-127"/>
              </a:rPr>
              <a:t>(Autocorrelation),</a:t>
            </a:r>
            <a:r>
              <a:rPr lang="ko-KR" altLang="en-US" sz="1725">
                <a:ln>
                  <a:solidFill>
                    <a:schemeClr val="tx1">
                      <a:lumMod val="65000"/>
                      <a:lumOff val="35000"/>
                      <a:alpha val="5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  <a:cs typeface="KoPubWorld돋움체 Medium" panose="00000600000000000000" pitchFamily="2" charset="-127"/>
              </a:rPr>
              <a:t> </a:t>
            </a:r>
            <a:r>
              <a:rPr lang="en-US" altLang="ko-KR" sz="1725">
                <a:ln>
                  <a:solidFill>
                    <a:schemeClr val="tx1">
                      <a:lumMod val="65000"/>
                      <a:lumOff val="35000"/>
                      <a:alpha val="5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  <a:cs typeface="KoPubWorld돋움체 Medium" panose="00000600000000000000" pitchFamily="2" charset="-127"/>
              </a:rPr>
              <a:t>ARIMA</a:t>
            </a:r>
            <a:endParaRPr lang="en-US" altLang="ko-KR" sz="1725" dirty="0">
              <a:ln>
                <a:solidFill>
                  <a:schemeClr val="tx1">
                    <a:lumMod val="65000"/>
                    <a:lumOff val="35000"/>
                    <a:alpha val="50000"/>
                  </a:schemeClr>
                </a:solidFill>
              </a:ln>
              <a:latin typeface="KoPub돋움체 Medium" panose="02020603020101020101" pitchFamily="18" charset="-127"/>
              <a:ea typeface="KoPub돋움체 Medium" panose="02020603020101020101" pitchFamily="18" charset="-127"/>
              <a:cs typeface="KoPubWorld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890683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E1BBD7-3C9E-47F6-9310-EDD77BEEC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자기상관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9C6235A-C863-45E9-A3E8-8B9E324A99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일반적인 데이터와 달리 시계열 데이터는 가까운 값</a:t>
            </a:r>
            <a:r>
              <a:rPr lang="en-US" altLang="ko-KR"/>
              <a:t>("Autocorrelation")</a:t>
            </a:r>
            <a:r>
              <a:rPr lang="ko-KR" altLang="en-US"/>
              <a:t>과 상관 관계가 있음</a:t>
            </a:r>
            <a:endParaRPr lang="en-US" altLang="ko-KR"/>
          </a:p>
          <a:p>
            <a:endParaRPr lang="en-US" altLang="ko-KR"/>
          </a:p>
          <a:p>
            <a:r>
              <a:rPr lang="ko-KR" altLang="en-US"/>
              <a:t>일반적인 회귀 분석</a:t>
            </a:r>
            <a:r>
              <a:rPr lang="en-US" altLang="ko-KR"/>
              <a:t>(Ordinary regression)</a:t>
            </a:r>
            <a:r>
              <a:rPr lang="ko-KR" altLang="en-US"/>
              <a:t>에서는 이를 설명하지 않음</a:t>
            </a:r>
          </a:p>
        </p:txBody>
      </p:sp>
    </p:spTree>
    <p:extLst>
      <p:ext uri="{BB962C8B-B14F-4D97-AF65-F5344CB8AC3E}">
        <p14:creationId xmlns:p14="http://schemas.microsoft.com/office/powerpoint/2010/main" val="42373377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DF2675-63FC-4D14-BF28-ABA6C7194B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8170541-E058-4225-ACC0-251443D74B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>
                <a:solidFill>
                  <a:srgbClr val="36373B"/>
                </a:solidFill>
                <a:latin typeface="Arial" pitchFamily="34" charset="0"/>
                <a:cs typeface="Arial" pitchFamily="34" charset="0"/>
              </a:rPr>
              <a:t>산업현장에서 수집된 데이터를 분석하는데 필요한 기초 소양을 강의합니다</a:t>
            </a:r>
            <a:r>
              <a:rPr lang="en-US" altLang="ko-KR">
                <a:solidFill>
                  <a:srgbClr val="36373B"/>
                </a:solidFill>
                <a:latin typeface="Arial" pitchFamily="34" charset="0"/>
                <a:cs typeface="Arial" pitchFamily="34" charset="0"/>
              </a:rPr>
              <a:t>. </a:t>
            </a:r>
            <a:endParaRPr lang="ko-KR" altLang="en-US">
              <a:solidFill>
                <a:srgbClr val="36373B"/>
              </a:solidFill>
              <a:latin typeface="Arial" pitchFamily="34" charset="0"/>
              <a:cs typeface="Arial" pitchFamily="34" charset="0"/>
            </a:endParaRPr>
          </a:p>
          <a:p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4112145F-6B2F-4266-9535-11C938A60883}"/>
              </a:ext>
            </a:extLst>
          </p:cNvPr>
          <p:cNvGrpSpPr/>
          <p:nvPr/>
        </p:nvGrpSpPr>
        <p:grpSpPr>
          <a:xfrm>
            <a:off x="533400" y="2419350"/>
            <a:ext cx="4176464" cy="906414"/>
            <a:chOff x="4572000" y="1514474"/>
            <a:chExt cx="4176464" cy="906414"/>
          </a:xfrm>
          <a:effectLst>
            <a:outerShdw blurRad="76200" dir="18900000" sy="23000" kx="-1200000" algn="bl" rotWithShape="0">
              <a:prstClr val="black">
                <a:alpha val="43000"/>
              </a:prstClr>
            </a:outerShdw>
          </a:effectLst>
        </p:grpSpPr>
        <p:sp>
          <p:nvSpPr>
            <p:cNvPr id="5" name="평행 사변형 4">
              <a:extLst>
                <a:ext uri="{FF2B5EF4-FFF2-40B4-BE49-F238E27FC236}">
                  <a16:creationId xmlns:a16="http://schemas.microsoft.com/office/drawing/2014/main" id="{54CDDF23-29EB-429C-8B98-080FE1CAA63C}"/>
                </a:ext>
              </a:extLst>
            </p:cNvPr>
            <p:cNvSpPr/>
            <p:nvPr/>
          </p:nvSpPr>
          <p:spPr>
            <a:xfrm rot="16200000">
              <a:off x="4443598" y="1642876"/>
              <a:ext cx="904875" cy="648072"/>
            </a:xfrm>
            <a:prstGeom prst="parallelogram">
              <a:avLst>
                <a:gd name="adj" fmla="val 32937"/>
              </a:avLst>
            </a:prstGeom>
            <a:solidFill>
              <a:srgbClr val="5247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0146B2E5-06C9-4538-9232-568227F666AA}"/>
                </a:ext>
              </a:extLst>
            </p:cNvPr>
            <p:cNvSpPr/>
            <p:nvPr/>
          </p:nvSpPr>
          <p:spPr>
            <a:xfrm>
              <a:off x="5220072" y="1724025"/>
              <a:ext cx="3528392" cy="696863"/>
            </a:xfrm>
            <a:prstGeom prst="rect">
              <a:avLst/>
            </a:prstGeom>
            <a:solidFill>
              <a:srgbClr val="7060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B266AC87-BAD7-4DE7-9BB0-C0B6C8A80543}"/>
              </a:ext>
            </a:extLst>
          </p:cNvPr>
          <p:cNvGrpSpPr/>
          <p:nvPr/>
        </p:nvGrpSpPr>
        <p:grpSpPr>
          <a:xfrm>
            <a:off x="533400" y="1390650"/>
            <a:ext cx="4176464" cy="906414"/>
            <a:chOff x="4572000" y="1514474"/>
            <a:chExt cx="4176464" cy="906414"/>
          </a:xfrm>
          <a:effectLst>
            <a:outerShdw blurRad="76200" dir="18900000" sy="23000" kx="-1200000" algn="bl" rotWithShape="0">
              <a:prstClr val="black">
                <a:alpha val="43000"/>
              </a:prstClr>
            </a:outerShdw>
          </a:effectLst>
        </p:grpSpPr>
        <p:sp>
          <p:nvSpPr>
            <p:cNvPr id="8" name="평행 사변형 7">
              <a:extLst>
                <a:ext uri="{FF2B5EF4-FFF2-40B4-BE49-F238E27FC236}">
                  <a16:creationId xmlns:a16="http://schemas.microsoft.com/office/drawing/2014/main" id="{4A863196-F05A-4073-9D5B-7776A2E1F07A}"/>
                </a:ext>
              </a:extLst>
            </p:cNvPr>
            <p:cNvSpPr/>
            <p:nvPr/>
          </p:nvSpPr>
          <p:spPr>
            <a:xfrm rot="16200000">
              <a:off x="4443598" y="1642876"/>
              <a:ext cx="904875" cy="648072"/>
            </a:xfrm>
            <a:prstGeom prst="parallelogram">
              <a:avLst>
                <a:gd name="adj" fmla="val 32937"/>
              </a:avLst>
            </a:prstGeom>
            <a:solidFill>
              <a:srgbClr val="7E5E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AEFE8DF9-A2CD-43BF-AD92-F86A7674FD57}"/>
                </a:ext>
              </a:extLst>
            </p:cNvPr>
            <p:cNvSpPr/>
            <p:nvPr/>
          </p:nvSpPr>
          <p:spPr>
            <a:xfrm>
              <a:off x="5220072" y="1724025"/>
              <a:ext cx="3528392" cy="696863"/>
            </a:xfrm>
            <a:prstGeom prst="rect">
              <a:avLst/>
            </a:prstGeom>
            <a:solidFill>
              <a:srgbClr val="A67C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Rectangle 303">
            <a:extLst>
              <a:ext uri="{FF2B5EF4-FFF2-40B4-BE49-F238E27FC236}">
                <a16:creationId xmlns:a16="http://schemas.microsoft.com/office/drawing/2014/main" id="{ED95A520-2A2A-45DB-BABD-5FCEF1BB0D70}"/>
              </a:ext>
            </a:extLst>
          </p:cNvPr>
          <p:cNvSpPr txBox="1">
            <a:spLocks noChangeArrowheads="1"/>
          </p:cNvSpPr>
          <p:nvPr/>
        </p:nvSpPr>
        <p:spPr>
          <a:xfrm>
            <a:off x="1056505" y="1740050"/>
            <a:ext cx="3528392" cy="40011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itchFamily="34" charset="0"/>
              </a:rPr>
              <a:t>시계열</a:t>
            </a:r>
            <a:r>
              <a:rPr lang="en-US" altLang="ko-KR" sz="2000" b="1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itchFamily="34" charset="0"/>
              </a:rPr>
              <a:t> Overview</a:t>
            </a:r>
            <a:endParaRPr kumimoji="0" lang="en-US" altLang="ko-KR" sz="2000" b="1" i="0" u="non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  <a:cs typeface="Arial" pitchFamily="34" charset="0"/>
            </a:endParaRPr>
          </a:p>
        </p:txBody>
      </p:sp>
      <p:sp>
        <p:nvSpPr>
          <p:cNvPr id="12" name="Rectangle 303">
            <a:extLst>
              <a:ext uri="{FF2B5EF4-FFF2-40B4-BE49-F238E27FC236}">
                <a16:creationId xmlns:a16="http://schemas.microsoft.com/office/drawing/2014/main" id="{2D26E15C-983B-4F1B-B9A2-927ADEE7A140}"/>
              </a:ext>
            </a:extLst>
          </p:cNvPr>
          <p:cNvSpPr txBox="1">
            <a:spLocks noChangeArrowheads="1"/>
          </p:cNvSpPr>
          <p:nvPr/>
        </p:nvSpPr>
        <p:spPr>
          <a:xfrm>
            <a:off x="1092509" y="2776984"/>
            <a:ext cx="3456384" cy="40011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ko-KR" altLang="en-US" sz="2000" b="1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itchFamily="34" charset="0"/>
              </a:rPr>
              <a:t>시계열</a:t>
            </a:r>
            <a:r>
              <a:rPr lang="en-US" altLang="ko-KR" sz="2000" b="1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itchFamily="34" charset="0"/>
              </a:rPr>
              <a:t> </a:t>
            </a:r>
            <a:r>
              <a:rPr lang="en-US" altLang="ko-KR" sz="2000" b="1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itchFamily="34" charset="0"/>
              </a:rPr>
              <a:t>by regression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A3DADBD-ED64-4C96-9ED9-C8A01B76530A}"/>
              </a:ext>
            </a:extLst>
          </p:cNvPr>
          <p:cNvSpPr txBox="1"/>
          <p:nvPr/>
        </p:nvSpPr>
        <p:spPr>
          <a:xfrm>
            <a:off x="576833" y="1557934"/>
            <a:ext cx="8640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01</a:t>
            </a:r>
            <a:endParaRPr lang="ko-KR" altLang="en-US" sz="32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C909A94-2306-414F-A9A4-19B964F6DA2C}"/>
              </a:ext>
            </a:extLst>
          </p:cNvPr>
          <p:cNvSpPr txBox="1"/>
          <p:nvPr/>
        </p:nvSpPr>
        <p:spPr>
          <a:xfrm>
            <a:off x="576833" y="2586634"/>
            <a:ext cx="8640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02</a:t>
            </a:r>
            <a:endParaRPr lang="ko-KR" altLang="en-US" sz="32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C265605C-CAD5-4D5D-936E-FD7E24F23693}"/>
              </a:ext>
            </a:extLst>
          </p:cNvPr>
          <p:cNvGrpSpPr/>
          <p:nvPr/>
        </p:nvGrpSpPr>
        <p:grpSpPr>
          <a:xfrm>
            <a:off x="533400" y="3467100"/>
            <a:ext cx="4176464" cy="906414"/>
            <a:chOff x="4572000" y="1514474"/>
            <a:chExt cx="4176464" cy="906414"/>
          </a:xfrm>
          <a:effectLst>
            <a:outerShdw blurRad="76200" dir="18900000" sy="23000" kx="-1200000" algn="bl" rotWithShape="0">
              <a:prstClr val="black">
                <a:alpha val="43000"/>
              </a:prstClr>
            </a:outerShdw>
          </a:effectLst>
        </p:grpSpPr>
        <p:sp>
          <p:nvSpPr>
            <p:cNvPr id="17" name="평행 사변형 16">
              <a:extLst>
                <a:ext uri="{FF2B5EF4-FFF2-40B4-BE49-F238E27FC236}">
                  <a16:creationId xmlns:a16="http://schemas.microsoft.com/office/drawing/2014/main" id="{6222532D-5778-4132-9732-A250DD27324B}"/>
                </a:ext>
              </a:extLst>
            </p:cNvPr>
            <p:cNvSpPr/>
            <p:nvPr/>
          </p:nvSpPr>
          <p:spPr>
            <a:xfrm rot="16200000">
              <a:off x="4443598" y="1642876"/>
              <a:ext cx="904875" cy="648072"/>
            </a:xfrm>
            <a:prstGeom prst="parallelogram">
              <a:avLst>
                <a:gd name="adj" fmla="val 32937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DA6DC7D5-CE07-4C4B-8F3F-9640757E5AB8}"/>
                </a:ext>
              </a:extLst>
            </p:cNvPr>
            <p:cNvSpPr/>
            <p:nvPr/>
          </p:nvSpPr>
          <p:spPr>
            <a:xfrm>
              <a:off x="5220072" y="1724025"/>
              <a:ext cx="3528392" cy="69686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9" name="Rectangle 303">
            <a:extLst>
              <a:ext uri="{FF2B5EF4-FFF2-40B4-BE49-F238E27FC236}">
                <a16:creationId xmlns:a16="http://schemas.microsoft.com/office/drawing/2014/main" id="{DDA4EE06-6DD2-429F-BC02-2C4EF59AFFBD}"/>
              </a:ext>
            </a:extLst>
          </p:cNvPr>
          <p:cNvSpPr txBox="1">
            <a:spLocks noChangeArrowheads="1"/>
          </p:cNvSpPr>
          <p:nvPr/>
        </p:nvSpPr>
        <p:spPr>
          <a:xfrm>
            <a:off x="1068412" y="3824011"/>
            <a:ext cx="3504578" cy="40011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altLang="ko-KR" sz="2000" b="1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itchFamily="34" charset="0"/>
              </a:rPr>
              <a:t>Auto Correlation &amp; ARIMA</a:t>
            </a:r>
            <a:endParaRPr lang="en-US" altLang="ko-KR" sz="2000" b="1" dirty="0"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cs typeface="Arial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16C7E83-386C-49CA-94EA-85E4BA9A3A3B}"/>
              </a:ext>
            </a:extLst>
          </p:cNvPr>
          <p:cNvSpPr txBox="1"/>
          <p:nvPr/>
        </p:nvSpPr>
        <p:spPr>
          <a:xfrm>
            <a:off x="576833" y="3634384"/>
            <a:ext cx="8640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03</a:t>
            </a:r>
            <a:endParaRPr lang="ko-KR" altLang="en-US" sz="32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05554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87D027-4BB6-451A-9FB3-22E89CA4F4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자기상관 계산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C4CB275-581A-4278-981E-FA7218E195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지연된</a:t>
            </a:r>
            <a:r>
              <a:rPr lang="en-US" altLang="ko-KR"/>
              <a:t>(Lagged) </a:t>
            </a:r>
            <a:r>
              <a:rPr lang="ko-KR" altLang="en-US"/>
              <a:t>데이터를 만듬</a:t>
            </a:r>
            <a:endParaRPr lang="en-US" altLang="ko-KR"/>
          </a:p>
          <a:p>
            <a:endParaRPr lang="en-US" altLang="ko-KR"/>
          </a:p>
          <a:p>
            <a:r>
              <a:rPr lang="ko-KR" altLang="en-US"/>
              <a:t>하나 이상의 기간만큼 밀려난 원본 데이터의 복사본임</a:t>
            </a:r>
            <a:endParaRPr lang="en-US" altLang="ko-KR"/>
          </a:p>
          <a:p>
            <a:endParaRPr lang="en-US" altLang="ko-KR"/>
          </a:p>
          <a:p>
            <a:r>
              <a:rPr lang="ko-KR" altLang="en-US"/>
              <a:t>원본 데이터와 </a:t>
            </a:r>
            <a:r>
              <a:rPr lang="en-US" altLang="ko-KR"/>
              <a:t>Lagged </a:t>
            </a:r>
            <a:r>
              <a:rPr lang="ko-KR" altLang="en-US"/>
              <a:t>데이터</a:t>
            </a:r>
            <a:r>
              <a:rPr lang="en-US" altLang="ko-KR"/>
              <a:t>(lag-1, lag-2, etc.) </a:t>
            </a:r>
            <a:r>
              <a:rPr lang="ko-KR" altLang="en-US"/>
              <a:t>간의 상관 관계를 계산함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84BF939-60A0-4767-B752-CF456ABAD5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2287834"/>
            <a:ext cx="3962400" cy="2417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205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CD6386-E6BE-4F68-A9BC-6FFCE2A768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자기상관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2B8F668-F07D-4881-96FD-26BFDC5B0C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lag-1</a:t>
            </a:r>
            <a:r>
              <a:rPr lang="ko-KR" altLang="en-US"/>
              <a:t>에서 양의 자기상관 </a:t>
            </a:r>
            <a:r>
              <a:rPr lang="en-US" altLang="ko-KR"/>
              <a:t>= stickiness</a:t>
            </a:r>
          </a:p>
          <a:p>
            <a:endParaRPr lang="en-US" altLang="ko-KR"/>
          </a:p>
          <a:p>
            <a:r>
              <a:rPr lang="en-US" altLang="ko-KR"/>
              <a:t>lag &gt; 1</a:t>
            </a:r>
            <a:r>
              <a:rPr lang="ko-KR" altLang="en-US"/>
              <a:t>의 경우에 강한 자기상관</a:t>
            </a:r>
            <a:r>
              <a:rPr lang="en-US" altLang="ko-KR"/>
              <a:t>(</a:t>
            </a:r>
            <a:r>
              <a:rPr lang="ko-KR" altLang="en-US"/>
              <a:t>양 또는 음</a:t>
            </a:r>
            <a:r>
              <a:rPr lang="en-US" altLang="ko-KR"/>
              <a:t>)</a:t>
            </a:r>
            <a:r>
              <a:rPr lang="ko-KR" altLang="en-US"/>
              <a:t>은 계절적</a:t>
            </a:r>
            <a:r>
              <a:rPr lang="en-US" altLang="ko-KR"/>
              <a:t>(</a:t>
            </a:r>
            <a:r>
              <a:rPr lang="ko-KR" altLang="en-US"/>
              <a:t>주기적</a:t>
            </a:r>
            <a:r>
              <a:rPr lang="en-US" altLang="ko-KR"/>
              <a:t>) </a:t>
            </a:r>
            <a:r>
              <a:rPr lang="ko-KR" altLang="en-US"/>
              <a:t>패턴을 나타냄</a:t>
            </a:r>
            <a:endParaRPr lang="en-US" altLang="ko-KR"/>
          </a:p>
          <a:p>
            <a:endParaRPr lang="en-US" altLang="ko-KR"/>
          </a:p>
          <a:p>
            <a:r>
              <a:rPr lang="ko-KR" altLang="en-US"/>
              <a:t>잔차의 자기상관은 모형이 데이터의 계절성을 완전히 포착하지 않았음을 나타냄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57D5B40-8985-4413-A614-4587462E42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7556" y="2152278"/>
            <a:ext cx="4102887" cy="2414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4981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50793C-7046-4CAE-9416-B387FB111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ARIMA </a:t>
            </a:r>
            <a:r>
              <a:rPr lang="ko-KR" altLang="en-US"/>
              <a:t>정리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E81A57B-1472-4E14-AB68-5F5E272825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AR model</a:t>
            </a:r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A9FA6E4-A0FE-4BF1-92CD-C79CC71F5B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5912" y="1276350"/>
            <a:ext cx="3686175" cy="18112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881C523-146E-45D5-86DD-034A0FA1511A}"/>
              </a:ext>
            </a:extLst>
          </p:cNvPr>
          <p:cNvSpPr txBox="1"/>
          <p:nvPr/>
        </p:nvSpPr>
        <p:spPr>
          <a:xfrm>
            <a:off x="342900" y="3368590"/>
            <a:ext cx="228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AR(1)</a:t>
            </a:r>
            <a:endParaRPr lang="ko-KR" altLang="en-US" sz="1200">
              <a:solidFill>
                <a:schemeClr val="tx1">
                  <a:lumMod val="65000"/>
                  <a:lumOff val="3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3346C22-D71F-4939-A200-FB66E36E36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971" y="3723930"/>
            <a:ext cx="2514600" cy="405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4218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4132F2-CA39-4A0F-8808-D30291470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CA56642-1148-46F6-B722-290D65F493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MA</a:t>
            </a:r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28FBC5-1AEC-4EE0-A78F-9C46B3B17B24}"/>
              </a:ext>
            </a:extLst>
          </p:cNvPr>
          <p:cNvSpPr txBox="1"/>
          <p:nvPr/>
        </p:nvSpPr>
        <p:spPr>
          <a:xfrm>
            <a:off x="334191" y="3454529"/>
            <a:ext cx="228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MA(1)</a:t>
            </a:r>
            <a:endParaRPr lang="ko-KR" altLang="en-US" sz="1200">
              <a:solidFill>
                <a:schemeClr val="tx1">
                  <a:lumMod val="65000"/>
                  <a:lumOff val="3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9D0C9E5-A3B7-48FF-8246-FC2AF7AE86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491" y="3872981"/>
            <a:ext cx="2286001" cy="40683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DC745BD-5F57-4E63-841D-10343F00CA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" y="1270519"/>
            <a:ext cx="3962400" cy="2141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3218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086C46-D4A4-42DD-B5FC-A51B116CA3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FAABA9A-32C0-4D26-A117-0B3349F5BC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ARMA</a:t>
            </a:r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4F04D14-2C63-49FE-8C72-F8D77CE992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428750"/>
            <a:ext cx="5486400" cy="2921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4062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D42BAE-4BEB-4B73-85E9-7B0CE81F58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B9B499C-15AA-48A6-9405-3A45A88F29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ARIMA</a:t>
            </a:r>
            <a:r>
              <a:rPr lang="ko-KR" altLang="en-US"/>
              <a:t>는 </a:t>
            </a:r>
            <a:r>
              <a:rPr lang="en-US" altLang="ko-KR"/>
              <a:t>"</a:t>
            </a:r>
            <a:r>
              <a:rPr lang="ko-KR" altLang="en-US">
                <a:solidFill>
                  <a:schemeClr val="accent6">
                    <a:lumMod val="75000"/>
                  </a:schemeClr>
                </a:solidFill>
              </a:rPr>
              <a:t>공적분</a:t>
            </a:r>
            <a:r>
              <a:rPr lang="en-US" altLang="ko-KR">
                <a:solidFill>
                  <a:schemeClr val="accent6">
                    <a:lumMod val="75000"/>
                  </a:schemeClr>
                </a:solidFill>
              </a:rPr>
              <a:t>(co-integration)</a:t>
            </a:r>
            <a:r>
              <a:rPr lang="en-US" altLang="ko-KR"/>
              <a:t>"</a:t>
            </a:r>
            <a:r>
              <a:rPr lang="ko-KR" altLang="en-US"/>
              <a:t>의 개념을 활용함</a:t>
            </a:r>
            <a:endParaRPr lang="en-US" altLang="ko-KR"/>
          </a:p>
          <a:p>
            <a:pPr lvl="1"/>
            <a:r>
              <a:rPr lang="en-US" altLang="ko-KR"/>
              <a:t>correlation (Linear)</a:t>
            </a:r>
          </a:p>
          <a:p>
            <a:pPr lvl="2"/>
            <a:r>
              <a:rPr lang="ko-KR" altLang="en-US"/>
              <a:t>만약 </a:t>
            </a:r>
            <a:r>
              <a:rPr lang="en-US" altLang="ko-KR"/>
              <a:t>X</a:t>
            </a:r>
            <a:r>
              <a:rPr lang="ko-KR" altLang="en-US"/>
              <a:t>값이 큰 경우</a:t>
            </a:r>
            <a:r>
              <a:rPr lang="en-US" altLang="ko-KR"/>
              <a:t>, Y</a:t>
            </a:r>
            <a:r>
              <a:rPr lang="ko-KR" altLang="en-US"/>
              <a:t>값도 큰 경향이 있음</a:t>
            </a:r>
            <a:endParaRPr lang="en-US" altLang="ko-KR"/>
          </a:p>
          <a:p>
            <a:pPr lvl="1"/>
            <a:r>
              <a:rPr lang="en-US" altLang="ko-KR"/>
              <a:t>co-integration (Trend)</a:t>
            </a:r>
          </a:p>
          <a:p>
            <a:pPr lvl="2"/>
            <a:r>
              <a:rPr lang="ko-KR" altLang="en-US"/>
              <a:t>만약 </a:t>
            </a:r>
            <a:r>
              <a:rPr lang="en-US" altLang="ko-KR"/>
              <a:t>X</a:t>
            </a:r>
            <a:r>
              <a:rPr lang="ko-KR" altLang="en-US"/>
              <a:t>가 증가하면</a:t>
            </a:r>
            <a:r>
              <a:rPr lang="en-US" altLang="ko-KR"/>
              <a:t>, Y</a:t>
            </a:r>
            <a:r>
              <a:rPr lang="ko-KR" altLang="en-US"/>
              <a:t>도 증가함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C3756EC-E0CC-4CCB-BA02-2665450CF0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3800" y="1643404"/>
            <a:ext cx="2880320" cy="144016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8B192A9-DD7E-4DEC-89B8-99F299CA06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216729"/>
            <a:ext cx="5312742" cy="1440160"/>
          </a:xfrm>
          <a:prstGeom prst="rect">
            <a:avLst/>
          </a:prstGeom>
        </p:spPr>
      </p:pic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6E9A78F5-16D4-4234-AEF0-CA92095A2CE2}"/>
              </a:ext>
            </a:extLst>
          </p:cNvPr>
          <p:cNvCxnSpPr>
            <a:cxnSpLocks/>
          </p:cNvCxnSpPr>
          <p:nvPr/>
        </p:nvCxnSpPr>
        <p:spPr>
          <a:xfrm>
            <a:off x="1295400" y="2317708"/>
            <a:ext cx="838200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DC92EF2-54B4-4200-A649-D7BA60E46E58}"/>
              </a:ext>
            </a:extLst>
          </p:cNvPr>
          <p:cNvSpPr txBox="1"/>
          <p:nvPr/>
        </p:nvSpPr>
        <p:spPr>
          <a:xfrm>
            <a:off x="2133600" y="2190750"/>
            <a:ext cx="8382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정상성 고려</a:t>
            </a:r>
          </a:p>
        </p:txBody>
      </p:sp>
    </p:spTree>
    <p:extLst>
      <p:ext uri="{BB962C8B-B14F-4D97-AF65-F5344CB8AC3E}">
        <p14:creationId xmlns:p14="http://schemas.microsoft.com/office/powerpoint/2010/main" val="3040312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14FAA1-9F26-4AD2-B076-54D5B3C75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시계열의 정상성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1BB3E78-8274-47DD-BC12-763861DD03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/>
              <a:t>시계열 데이터의 특성과 시간이 서로 독립인 경우</a:t>
            </a:r>
            <a:endParaRPr lang="en-US" altLang="ko-KR"/>
          </a:p>
          <a:p>
            <a:pPr lvl="1">
              <a:lnSpc>
                <a:spcPct val="150000"/>
              </a:lnSpc>
            </a:pPr>
            <a:r>
              <a:rPr lang="ko-KR" altLang="en-US"/>
              <a:t>즉</a:t>
            </a:r>
            <a:r>
              <a:rPr lang="en-US" altLang="ko-KR"/>
              <a:t>, </a:t>
            </a:r>
            <a:r>
              <a:rPr lang="ko-KR" altLang="en-US"/>
              <a:t>시간의 흐름에 따라서 통계적인 특성이 변하지 않는 경우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A89B41B-9856-4226-BB4A-EB38D55FD8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4925" y="1809750"/>
            <a:ext cx="4248150" cy="3048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02284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805C5F-0895-455B-9F66-E28BD19F2B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RNN </a:t>
            </a:r>
            <a:r>
              <a:rPr lang="ko-KR" altLang="en-US"/>
              <a:t>및 </a:t>
            </a:r>
            <a:r>
              <a:rPr lang="en-US" altLang="ko-KR"/>
              <a:t>LSTM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506AC5-1063-4B10-9B62-F008D7AE3B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RNN</a:t>
            </a:r>
          </a:p>
          <a:p>
            <a:pPr lvl="1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729FC21-9AFF-43BC-A9CC-3E701FB40F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924385"/>
            <a:ext cx="4881563" cy="367023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1954046-AA9C-4FB6-9678-CBC8A2AF3A52}"/>
              </a:ext>
            </a:extLst>
          </p:cNvPr>
          <p:cNvSpPr txBox="1"/>
          <p:nvPr/>
        </p:nvSpPr>
        <p:spPr>
          <a:xfrm>
            <a:off x="342900" y="2800350"/>
            <a:ext cx="10287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LSTM</a:t>
            </a:r>
            <a:endParaRPr lang="ko-KR" altLang="en-US" sz="1200">
              <a:solidFill>
                <a:schemeClr val="tx1">
                  <a:lumMod val="65000"/>
                  <a:lumOff val="3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731468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Time series</a:t>
            </a:r>
            <a:r>
              <a:rPr lang="ko-KR" altLang="en-US" dirty="0"/>
              <a:t>와 </a:t>
            </a:r>
            <a:r>
              <a:rPr lang="en-US" altLang="ko-KR" dirty="0"/>
              <a:t>Sequence </a:t>
            </a:r>
            <a:r>
              <a:rPr lang="ko-KR" altLang="en-US" dirty="0"/>
              <a:t>문제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시계열과</a:t>
            </a:r>
            <a:r>
              <a:rPr lang="ko-KR" altLang="en-US" dirty="0"/>
              <a:t> </a:t>
            </a:r>
            <a:r>
              <a:rPr lang="ko-KR" altLang="en-US" dirty="0" err="1"/>
              <a:t>순차데이터</a:t>
            </a:r>
            <a:endParaRPr lang="en-US" altLang="ko-KR" dirty="0"/>
          </a:p>
          <a:p>
            <a:pPr fontAlgn="base"/>
            <a:r>
              <a:rPr lang="en-US" altLang="ko-KR" dirty="0"/>
              <a:t>Sequence data</a:t>
            </a:r>
            <a:r>
              <a:rPr lang="ko-KR" altLang="en-US" dirty="0"/>
              <a:t>의 문제들</a:t>
            </a:r>
            <a:endParaRPr lang="en-US" altLang="ko-KR" dirty="0"/>
          </a:p>
          <a:p>
            <a:pPr lvl="1" fontAlgn="base"/>
            <a:r>
              <a:rPr lang="ko-KR" altLang="en-US" dirty="0"/>
              <a:t>  분류</a:t>
            </a:r>
          </a:p>
          <a:p>
            <a:pPr lvl="1" fontAlgn="base"/>
            <a:r>
              <a:rPr lang="ko-KR" altLang="en-US" dirty="0"/>
              <a:t>  군집</a:t>
            </a:r>
          </a:p>
          <a:p>
            <a:pPr lvl="1" fontAlgn="base"/>
            <a:r>
              <a:rPr lang="ko-KR" altLang="en-US" dirty="0"/>
              <a:t>  </a:t>
            </a:r>
            <a:r>
              <a:rPr lang="ko-KR" altLang="en-US" dirty="0" err="1"/>
              <a:t>반복패턴의</a:t>
            </a:r>
            <a:r>
              <a:rPr lang="ko-KR" altLang="en-US" dirty="0"/>
              <a:t> 분석</a:t>
            </a:r>
          </a:p>
          <a:p>
            <a:pPr lvl="1" fontAlgn="base"/>
            <a:r>
              <a:rPr lang="ko-KR" altLang="en-US" dirty="0"/>
              <a:t>  </a:t>
            </a:r>
            <a:r>
              <a:rPr lang="en-US" altLang="ko-KR" dirty="0"/>
              <a:t>sequence </a:t>
            </a:r>
            <a:r>
              <a:rPr lang="ko-KR" altLang="en-US" dirty="0"/>
              <a:t>데이터 처리를 위한 요소</a:t>
            </a:r>
          </a:p>
          <a:p>
            <a:pPr lvl="1" fontAlgn="base"/>
            <a:r>
              <a:rPr lang="ko-KR" altLang="en-US" dirty="0"/>
              <a:t>  </a:t>
            </a:r>
            <a:r>
              <a:rPr lang="en-US" altLang="ko-KR" dirty="0"/>
              <a:t>Sequence </a:t>
            </a:r>
            <a:r>
              <a:rPr lang="ko-KR" altLang="en-US" dirty="0"/>
              <a:t>각각에 대한 분석</a:t>
            </a:r>
          </a:p>
          <a:p>
            <a:pPr lvl="1" fontAlgn="base"/>
            <a:r>
              <a:rPr lang="ko-KR" altLang="en-US" dirty="0"/>
              <a:t>  </a:t>
            </a:r>
            <a:r>
              <a:rPr lang="en-US" altLang="ko-KR" dirty="0"/>
              <a:t>Partial sequence </a:t>
            </a:r>
            <a:r>
              <a:rPr lang="ko-KR" altLang="en-US" dirty="0"/>
              <a:t>분류 </a:t>
            </a:r>
            <a:r>
              <a:rPr lang="en-US" altLang="ko-KR" dirty="0"/>
              <a:t>(Tagging)</a:t>
            </a:r>
          </a:p>
          <a:p>
            <a:pPr lvl="1" fontAlgn="base"/>
            <a:r>
              <a:rPr lang="en-US" altLang="ko-KR" dirty="0"/>
              <a:t>  sequence</a:t>
            </a:r>
            <a:r>
              <a:rPr lang="ko-KR" altLang="en-US" dirty="0"/>
              <a:t>에 대한 구분 </a:t>
            </a:r>
            <a:r>
              <a:rPr lang="en-US" altLang="ko-KR" dirty="0"/>
              <a:t>(segmentation)</a:t>
            </a:r>
          </a:p>
          <a:p>
            <a:pPr lvl="1" fontAlgn="base"/>
            <a:r>
              <a:rPr lang="en-US" altLang="ko-KR" dirty="0"/>
              <a:t>  sequence</a:t>
            </a:r>
            <a:r>
              <a:rPr lang="ko-KR" altLang="en-US" dirty="0"/>
              <a:t>에서 다음 출현할 부호에 대한 예측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0477573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자연어 처리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내용 개체 틀 5">
            <a:extLst>
              <a:ext uri="{FF2B5EF4-FFF2-40B4-BE49-F238E27FC236}">
                <a16:creationId xmlns:a16="http://schemas.microsoft.com/office/drawing/2014/main" id="{6E6E94F7-443F-40ED-90E3-B55D898DAF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980" t="30923" r="8285" b="14891"/>
          <a:stretch/>
        </p:blipFill>
        <p:spPr>
          <a:xfrm>
            <a:off x="3886200" y="2800350"/>
            <a:ext cx="2485405" cy="162189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1" y="1123950"/>
            <a:ext cx="3429000" cy="1777677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606137" y="2917213"/>
            <a:ext cx="3429000" cy="25391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525" dirty="0"/>
              <a:t>출처</a:t>
            </a:r>
            <a:r>
              <a:rPr lang="en-US" altLang="ko-KR" sz="525" dirty="0"/>
              <a:t>:[</a:t>
            </a:r>
            <a:r>
              <a:rPr lang="ko-KR" altLang="en-US" sz="525" dirty="0"/>
              <a:t>토크</a:t>
            </a:r>
            <a:r>
              <a:rPr lang="en-US" altLang="ko-KR" sz="525" dirty="0"/>
              <a:t>ON</a:t>
            </a:r>
            <a:r>
              <a:rPr lang="ko-KR" altLang="en-US" sz="525" dirty="0"/>
              <a:t>세미나</a:t>
            </a:r>
            <a:r>
              <a:rPr lang="en-US" altLang="ko-KR" sz="525" dirty="0"/>
              <a:t>] </a:t>
            </a:r>
            <a:r>
              <a:rPr lang="ko-KR" altLang="en-US" sz="525" dirty="0"/>
              <a:t>자연어 </a:t>
            </a:r>
            <a:r>
              <a:rPr lang="ko-KR" altLang="en-US" sz="525" dirty="0" err="1"/>
              <a:t>언어모델</a:t>
            </a:r>
            <a:r>
              <a:rPr lang="ko-KR" altLang="en-US" sz="525" dirty="0"/>
              <a:t> ‘</a:t>
            </a:r>
            <a:r>
              <a:rPr lang="en-US" altLang="ko-KR" sz="525" dirty="0"/>
              <a:t>BERT’ 1</a:t>
            </a:r>
            <a:r>
              <a:rPr lang="ko-KR" altLang="en-US" sz="525" dirty="0"/>
              <a:t>강 </a:t>
            </a:r>
            <a:r>
              <a:rPr lang="en-US" altLang="ko-KR" sz="525" dirty="0"/>
              <a:t>- </a:t>
            </a:r>
            <a:r>
              <a:rPr lang="ko-KR" altLang="en-US" sz="525" dirty="0"/>
              <a:t>자연어 처리 </a:t>
            </a:r>
            <a:r>
              <a:rPr lang="en-US" altLang="ko-KR" sz="525" dirty="0"/>
              <a:t>(NLP) | T</a:t>
            </a:r>
            <a:r>
              <a:rPr lang="ko-KR" altLang="en-US" sz="525" dirty="0"/>
              <a:t>아카데미</a:t>
            </a:r>
          </a:p>
          <a:p>
            <a:r>
              <a:rPr lang="ko-KR" altLang="en-US" sz="525" dirty="0"/>
              <a:t>https://www.youtube.com/watch?v=qlxrXX5uBoU&amp;list=PLCTJCvcltJv0mSXDydqtOLB2InrtksJEQ&amp;index=26</a:t>
            </a:r>
          </a:p>
        </p:txBody>
      </p:sp>
    </p:spTree>
    <p:extLst>
      <p:ext uri="{BB962C8B-B14F-4D97-AF65-F5344CB8AC3E}">
        <p14:creationId xmlns:p14="http://schemas.microsoft.com/office/powerpoint/2010/main" val="15983548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What is ‘Time Series’ data?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단변량</a:t>
            </a:r>
            <a:endParaRPr lang="ko-KR" altLang="en-US" dirty="0"/>
          </a:p>
        </p:txBody>
      </p:sp>
      <p:graphicFrame>
        <p:nvGraphicFramePr>
          <p:cNvPr id="4" name="표 5">
            <a:extLst>
              <a:ext uri="{FF2B5EF4-FFF2-40B4-BE49-F238E27FC236}">
                <a16:creationId xmlns:a16="http://schemas.microsoft.com/office/drawing/2014/main" id="{C95C0777-C06B-4CE1-BDC6-711A16E97D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6290559"/>
              </p:ext>
            </p:extLst>
          </p:nvPr>
        </p:nvGraphicFramePr>
        <p:xfrm>
          <a:off x="446809" y="1200150"/>
          <a:ext cx="60960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409095235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55430846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957359206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514662787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6774377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SeqNo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Ptime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Temp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Voltage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Ram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34009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sequence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측정시간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온도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전력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8471654"/>
                  </a:ext>
                </a:extLst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2890982" y="971550"/>
            <a:ext cx="3810000" cy="1066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BC63092-50FC-42AE-BE66-E66442EF98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809" y="2227231"/>
            <a:ext cx="3467100" cy="234315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1847272" y="2132443"/>
            <a:ext cx="3810000" cy="24379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490107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NLP</a:t>
            </a:r>
            <a:r>
              <a:rPr lang="ko-KR" altLang="en-US" dirty="0"/>
              <a:t>의 문제들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Doc. Classification</a:t>
            </a:r>
          </a:p>
          <a:p>
            <a:r>
              <a:rPr lang="en-US" altLang="ko-KR" dirty="0"/>
              <a:t>Grammar correction</a:t>
            </a:r>
          </a:p>
          <a:p>
            <a:r>
              <a:rPr lang="en-US" altLang="ko-KR" dirty="0"/>
              <a:t>Information Extraction</a:t>
            </a:r>
          </a:p>
          <a:p>
            <a:r>
              <a:rPr lang="en-US" altLang="ko-KR" dirty="0"/>
              <a:t>Voice recognition</a:t>
            </a:r>
          </a:p>
          <a:p>
            <a:r>
              <a:rPr lang="en-US" altLang="ko-KR" dirty="0"/>
              <a:t>Information search</a:t>
            </a:r>
          </a:p>
          <a:p>
            <a:r>
              <a:rPr lang="en-US" altLang="ko-KR" dirty="0"/>
              <a:t>Abstracting</a:t>
            </a:r>
          </a:p>
          <a:p>
            <a:r>
              <a:rPr lang="en-US" altLang="ko-KR" dirty="0"/>
              <a:t>Translation</a:t>
            </a:r>
          </a:p>
          <a:p>
            <a:r>
              <a:rPr lang="en-US" altLang="ko-KR" dirty="0"/>
              <a:t>Q&amp;A</a:t>
            </a:r>
          </a:p>
          <a:p>
            <a:r>
              <a:rPr lang="en-US" altLang="ko-KR" dirty="0"/>
              <a:t>Machine interpretation</a:t>
            </a:r>
          </a:p>
          <a:p>
            <a:r>
              <a:rPr lang="en-US" altLang="ko-KR" dirty="0" err="1"/>
              <a:t>Chatbot</a:t>
            </a:r>
            <a:endParaRPr lang="en-US" altLang="ko-KR" dirty="0"/>
          </a:p>
          <a:p>
            <a:r>
              <a:rPr lang="en-US" altLang="ko-KR" dirty="0"/>
              <a:t>Morpheme analysis</a:t>
            </a:r>
          </a:p>
          <a:p>
            <a:r>
              <a:rPr lang="en-US" altLang="ko-KR" dirty="0"/>
              <a:t>Sentiment analysis</a:t>
            </a:r>
          </a:p>
          <a:p>
            <a:r>
              <a:rPr lang="en-US" altLang="ko-KR" dirty="0"/>
              <a:t>Intention analysis  </a:t>
            </a:r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4294967295"/>
          </p:nvPr>
        </p:nvSpPr>
        <p:spPr>
          <a:xfrm>
            <a:off x="4543425" y="4948238"/>
            <a:ext cx="2314575" cy="165100"/>
          </a:xfrm>
          <a:prstGeom prst="rect">
            <a:avLst/>
          </a:prstGeom>
        </p:spPr>
        <p:txBody>
          <a:bodyPr/>
          <a:lstStyle/>
          <a:p>
            <a:pPr algn="r"/>
            <a:r>
              <a:rPr lang="en-US" altLang="ko-KR"/>
              <a:t>Prof. Hyerim Bae (hrbae@pusan.ac.kr)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1018" y="2301720"/>
            <a:ext cx="2715827" cy="226896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3367985" y="4600756"/>
            <a:ext cx="3429000" cy="25391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525" dirty="0"/>
              <a:t>출처</a:t>
            </a:r>
            <a:r>
              <a:rPr lang="en-US" altLang="ko-KR" sz="525" dirty="0"/>
              <a:t>:[</a:t>
            </a:r>
            <a:r>
              <a:rPr lang="ko-KR" altLang="en-US" sz="525" dirty="0"/>
              <a:t>토크</a:t>
            </a:r>
            <a:r>
              <a:rPr lang="en-US" altLang="ko-KR" sz="525" dirty="0"/>
              <a:t>ON</a:t>
            </a:r>
            <a:r>
              <a:rPr lang="ko-KR" altLang="en-US" sz="525" dirty="0"/>
              <a:t>세미나</a:t>
            </a:r>
            <a:r>
              <a:rPr lang="en-US" altLang="ko-KR" sz="525" dirty="0"/>
              <a:t>] </a:t>
            </a:r>
            <a:r>
              <a:rPr lang="ko-KR" altLang="en-US" sz="525" dirty="0"/>
              <a:t>자연어 </a:t>
            </a:r>
            <a:r>
              <a:rPr lang="ko-KR" altLang="en-US" sz="525" dirty="0" err="1"/>
              <a:t>언어모델</a:t>
            </a:r>
            <a:r>
              <a:rPr lang="ko-KR" altLang="en-US" sz="525" dirty="0"/>
              <a:t> ‘</a:t>
            </a:r>
            <a:r>
              <a:rPr lang="en-US" altLang="ko-KR" sz="525" dirty="0"/>
              <a:t>BERT’ 1</a:t>
            </a:r>
            <a:r>
              <a:rPr lang="ko-KR" altLang="en-US" sz="525" dirty="0"/>
              <a:t>강 </a:t>
            </a:r>
            <a:r>
              <a:rPr lang="en-US" altLang="ko-KR" sz="525" dirty="0"/>
              <a:t>- </a:t>
            </a:r>
            <a:r>
              <a:rPr lang="ko-KR" altLang="en-US" sz="525" dirty="0"/>
              <a:t>자연어 처리 </a:t>
            </a:r>
            <a:r>
              <a:rPr lang="en-US" altLang="ko-KR" sz="525" dirty="0"/>
              <a:t>(NLP) | T</a:t>
            </a:r>
            <a:r>
              <a:rPr lang="ko-KR" altLang="en-US" sz="525" dirty="0"/>
              <a:t>아카데미</a:t>
            </a:r>
          </a:p>
          <a:p>
            <a:r>
              <a:rPr lang="ko-KR" altLang="en-US" sz="525" dirty="0"/>
              <a:t>https://www.youtube.com/watch?v=qlxrXX5uBoU&amp;list=PLCTJCvcltJv0mSXDydqtOLB2InrtksJEQ&amp;index=26</a:t>
            </a:r>
          </a:p>
        </p:txBody>
      </p:sp>
    </p:spTree>
    <p:extLst>
      <p:ext uri="{BB962C8B-B14F-4D97-AF65-F5344CB8AC3E}">
        <p14:creationId xmlns:p14="http://schemas.microsoft.com/office/powerpoint/2010/main" val="323912110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Classification and NLP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Many NLP problems belong to classification</a:t>
            </a:r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4294967295"/>
          </p:nvPr>
        </p:nvSpPr>
        <p:spPr>
          <a:xfrm>
            <a:off x="4543425" y="4948238"/>
            <a:ext cx="2314575" cy="165100"/>
          </a:xfrm>
          <a:prstGeom prst="rect">
            <a:avLst/>
          </a:prstGeom>
        </p:spPr>
        <p:txBody>
          <a:bodyPr/>
          <a:lstStyle/>
          <a:p>
            <a:pPr algn="r"/>
            <a:r>
              <a:rPr lang="en-US" altLang="ko-KR"/>
              <a:t>Prof. Hyerim Bae (hrbae@pusan.ac.kr)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706" y="1653648"/>
            <a:ext cx="5543550" cy="2786063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2996952" y="4493717"/>
            <a:ext cx="3429000" cy="25391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525" dirty="0"/>
              <a:t>출처</a:t>
            </a:r>
            <a:r>
              <a:rPr lang="en-US" altLang="ko-KR" sz="525" dirty="0"/>
              <a:t>:[</a:t>
            </a:r>
            <a:r>
              <a:rPr lang="ko-KR" altLang="en-US" sz="525" dirty="0"/>
              <a:t>토크</a:t>
            </a:r>
            <a:r>
              <a:rPr lang="en-US" altLang="ko-KR" sz="525" dirty="0"/>
              <a:t>ON</a:t>
            </a:r>
            <a:r>
              <a:rPr lang="ko-KR" altLang="en-US" sz="525" dirty="0"/>
              <a:t>세미나</a:t>
            </a:r>
            <a:r>
              <a:rPr lang="en-US" altLang="ko-KR" sz="525" dirty="0"/>
              <a:t>] </a:t>
            </a:r>
            <a:r>
              <a:rPr lang="ko-KR" altLang="en-US" sz="525" dirty="0"/>
              <a:t>자연어 </a:t>
            </a:r>
            <a:r>
              <a:rPr lang="ko-KR" altLang="en-US" sz="525" dirty="0" err="1"/>
              <a:t>언어모델</a:t>
            </a:r>
            <a:r>
              <a:rPr lang="ko-KR" altLang="en-US" sz="525" dirty="0"/>
              <a:t> ‘</a:t>
            </a:r>
            <a:r>
              <a:rPr lang="en-US" altLang="ko-KR" sz="525" dirty="0"/>
              <a:t>BERT’ 1</a:t>
            </a:r>
            <a:r>
              <a:rPr lang="ko-KR" altLang="en-US" sz="525" dirty="0"/>
              <a:t>강 </a:t>
            </a:r>
            <a:r>
              <a:rPr lang="en-US" altLang="ko-KR" sz="525" dirty="0"/>
              <a:t>- </a:t>
            </a:r>
            <a:r>
              <a:rPr lang="ko-KR" altLang="en-US" sz="525" dirty="0"/>
              <a:t>자연어 처리 </a:t>
            </a:r>
            <a:r>
              <a:rPr lang="en-US" altLang="ko-KR" sz="525" dirty="0"/>
              <a:t>(NLP) | T</a:t>
            </a:r>
            <a:r>
              <a:rPr lang="ko-KR" altLang="en-US" sz="525" dirty="0"/>
              <a:t>아카데미</a:t>
            </a:r>
          </a:p>
          <a:p>
            <a:r>
              <a:rPr lang="ko-KR" altLang="en-US" sz="525" dirty="0"/>
              <a:t>https://www.youtube.com/watch?v=qlxrXX5uBoU&amp;list=PLCTJCvcltJv0mSXDydqtOLB2InrtksJEQ&amp;index=26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52736" y="1141897"/>
            <a:ext cx="585417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75" dirty="0">
                <a:ea typeface="돋움체" pitchFamily="49" charset="-127"/>
              </a:rPr>
              <a:t>Question?</a:t>
            </a:r>
          </a:p>
          <a:p>
            <a:r>
              <a:rPr lang="en-US" altLang="ko-KR" sz="675" dirty="0">
                <a:ea typeface="돋움체" pitchFamily="49" charset="-127"/>
              </a:rPr>
              <a:t>Request?</a:t>
            </a:r>
          </a:p>
          <a:p>
            <a:r>
              <a:rPr lang="en-US" altLang="ko-KR" sz="675" dirty="0">
                <a:ea typeface="돋움체" pitchFamily="49" charset="-127"/>
              </a:rPr>
              <a:t>Rejection?</a:t>
            </a:r>
          </a:p>
          <a:p>
            <a:r>
              <a:rPr lang="en-US" altLang="ko-KR" sz="675" dirty="0">
                <a:ea typeface="돋움체" pitchFamily="49" charset="-127"/>
              </a:rPr>
              <a:t>Approval?</a:t>
            </a:r>
            <a:endParaRPr lang="ko-KR" altLang="en-US" sz="675" dirty="0">
              <a:ea typeface="돋움체" pitchFamily="49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132857" y="1114894"/>
            <a:ext cx="588623" cy="4039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75" dirty="0">
                <a:ea typeface="돋움체" pitchFamily="49" charset="-127"/>
              </a:rPr>
              <a:t>Predicate?</a:t>
            </a:r>
          </a:p>
          <a:p>
            <a:r>
              <a:rPr lang="en-US" altLang="ko-KR" sz="675" dirty="0">
                <a:ea typeface="돋움체" pitchFamily="49" charset="-127"/>
              </a:rPr>
              <a:t>Adjective?</a:t>
            </a:r>
          </a:p>
          <a:p>
            <a:r>
              <a:rPr lang="en-US" altLang="ko-KR" sz="675" dirty="0">
                <a:ea typeface="돋움체" pitchFamily="49" charset="-127"/>
              </a:rPr>
              <a:t>Noun?</a:t>
            </a:r>
            <a:endParaRPr lang="ko-KR" altLang="en-US" sz="675" dirty="0">
              <a:ea typeface="돋움체" pitchFamily="49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211774" y="1138035"/>
            <a:ext cx="574196" cy="4039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75" dirty="0">
                <a:ea typeface="돋움체" pitchFamily="49" charset="-127"/>
              </a:rPr>
              <a:t>Positive?</a:t>
            </a:r>
          </a:p>
          <a:p>
            <a:r>
              <a:rPr lang="en-US" altLang="ko-KR" sz="675" dirty="0">
                <a:ea typeface="돋움체" pitchFamily="49" charset="-127"/>
              </a:rPr>
              <a:t>Neutral?</a:t>
            </a:r>
          </a:p>
          <a:p>
            <a:r>
              <a:rPr lang="en-US" altLang="ko-KR" sz="675" dirty="0">
                <a:ea typeface="돋움체" pitchFamily="49" charset="-127"/>
              </a:rPr>
              <a:t>Negative?</a:t>
            </a:r>
            <a:endParaRPr lang="ko-KR" altLang="en-US" sz="675" dirty="0">
              <a:ea typeface="돋움체" pitchFamily="49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347102" y="1138036"/>
            <a:ext cx="715260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75" dirty="0">
                <a:ea typeface="돋움체" pitchFamily="49" charset="-127"/>
              </a:rPr>
              <a:t>Noun?</a:t>
            </a:r>
          </a:p>
          <a:p>
            <a:r>
              <a:rPr lang="en-US" altLang="ko-KR" sz="675" dirty="0">
                <a:ea typeface="돋움체" pitchFamily="49" charset="-127"/>
              </a:rPr>
              <a:t>Adverb?</a:t>
            </a:r>
          </a:p>
          <a:p>
            <a:r>
              <a:rPr lang="en-US" altLang="ko-KR" sz="675" dirty="0">
                <a:ea typeface="돋움체" pitchFamily="49" charset="-127"/>
              </a:rPr>
              <a:t>Proper noun?</a:t>
            </a:r>
          </a:p>
          <a:p>
            <a:r>
              <a:rPr lang="en-US" altLang="ko-KR" sz="675" dirty="0">
                <a:ea typeface="돋움체" pitchFamily="49" charset="-127"/>
              </a:rPr>
              <a:t>Verb?</a:t>
            </a:r>
            <a:endParaRPr lang="ko-KR" altLang="en-US" sz="675" dirty="0">
              <a:ea typeface="돋움체" pitchFamily="49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373146" y="1114894"/>
            <a:ext cx="728084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75" dirty="0">
                <a:ea typeface="돋움체" pitchFamily="49" charset="-127"/>
              </a:rPr>
              <a:t>Organization?</a:t>
            </a:r>
          </a:p>
          <a:p>
            <a:r>
              <a:rPr lang="en-US" altLang="ko-KR" sz="675" dirty="0">
                <a:ea typeface="돋움체" pitchFamily="49" charset="-127"/>
              </a:rPr>
              <a:t>Person?</a:t>
            </a:r>
          </a:p>
          <a:p>
            <a:r>
              <a:rPr lang="en-US" altLang="ko-KR" sz="675" dirty="0">
                <a:ea typeface="돋움체" pitchFamily="49" charset="-127"/>
              </a:rPr>
              <a:t>Position?</a:t>
            </a:r>
          </a:p>
          <a:p>
            <a:endParaRPr lang="ko-KR" altLang="en-US" sz="675" dirty="0">
              <a:ea typeface="돋움체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4088092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 order to analyze text…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Can words be input to deep learning?</a:t>
            </a:r>
          </a:p>
          <a:p>
            <a:endParaRPr lang="en-US" altLang="ko-KR" dirty="0"/>
          </a:p>
          <a:p>
            <a:r>
              <a:rPr lang="en-US" altLang="ko-KR" dirty="0"/>
              <a:t>We need to convert words to input of deep learning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602803" y="3155500"/>
            <a:ext cx="899224" cy="5520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50" dirty="0"/>
              <a:t>Word</a:t>
            </a:r>
            <a:endParaRPr lang="ko-KR" altLang="en-US" sz="1350" dirty="0"/>
          </a:p>
        </p:txBody>
      </p:sp>
      <p:sp>
        <p:nvSpPr>
          <p:cNvPr id="5" name="직사각형 4"/>
          <p:cNvSpPr/>
          <p:nvPr/>
        </p:nvSpPr>
        <p:spPr>
          <a:xfrm>
            <a:off x="2063091" y="3155499"/>
            <a:ext cx="899224" cy="5520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50" dirty="0"/>
              <a:t>Input</a:t>
            </a:r>
            <a:endParaRPr lang="ko-KR" altLang="en-US" sz="1350" dirty="0"/>
          </a:p>
        </p:txBody>
      </p:sp>
      <p:cxnSp>
        <p:nvCxnSpPr>
          <p:cNvPr id="7" name="직선 화살표 연결선 6"/>
          <p:cNvCxnSpPr>
            <a:stCxn id="4" idx="3"/>
            <a:endCxn id="5" idx="1"/>
          </p:cNvCxnSpPr>
          <p:nvPr/>
        </p:nvCxnSpPr>
        <p:spPr>
          <a:xfrm flipV="1">
            <a:off x="1502026" y="3431527"/>
            <a:ext cx="56106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http://www.global-engage.com/wp-content/uploads/2018/01/Deep-Learning-blog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737" t="10811" b="10905"/>
          <a:stretch/>
        </p:blipFill>
        <p:spPr bwMode="auto">
          <a:xfrm>
            <a:off x="3139056" y="2915042"/>
            <a:ext cx="2153589" cy="1032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/>
          <p:cNvSpPr/>
          <p:nvPr/>
        </p:nvSpPr>
        <p:spPr>
          <a:xfrm>
            <a:off x="5369432" y="3221424"/>
            <a:ext cx="899224" cy="5520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50" dirty="0"/>
              <a:t>Output</a:t>
            </a:r>
            <a:endParaRPr lang="ko-KR" altLang="en-US" sz="1350" dirty="0"/>
          </a:p>
        </p:txBody>
      </p:sp>
    </p:spTree>
    <p:extLst>
      <p:ext uri="{BB962C8B-B14F-4D97-AF65-F5344CB8AC3E}">
        <p14:creationId xmlns:p14="http://schemas.microsoft.com/office/powerpoint/2010/main" val="195930619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Case study</a:t>
            </a:r>
            <a:endParaRPr lang="ko-KR" altLang="en-US" dirty="0"/>
          </a:p>
        </p:txBody>
      </p:sp>
      <p:sp>
        <p:nvSpPr>
          <p:cNvPr id="5" name="부제목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800054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What is ‘Time Series’ data?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단변량</a:t>
            </a:r>
            <a:endParaRPr lang="ko-KR" altLang="en-US" dirty="0"/>
          </a:p>
        </p:txBody>
      </p:sp>
      <p:graphicFrame>
        <p:nvGraphicFramePr>
          <p:cNvPr id="4" name="표 5">
            <a:extLst>
              <a:ext uri="{FF2B5EF4-FFF2-40B4-BE49-F238E27FC236}">
                <a16:creationId xmlns:a16="http://schemas.microsoft.com/office/drawing/2014/main" id="{C95C0777-C06B-4CE1-BDC6-711A16E97D0E}"/>
              </a:ext>
            </a:extLst>
          </p:cNvPr>
          <p:cNvGraphicFramePr>
            <a:graphicFrameLocks noGrp="1"/>
          </p:cNvGraphicFramePr>
          <p:nvPr/>
        </p:nvGraphicFramePr>
        <p:xfrm>
          <a:off x="446809" y="1200150"/>
          <a:ext cx="60960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409095235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55430846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957359206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514662787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6774377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SeqNo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Ptime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Temp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Voltage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Ram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34009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sequence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측정시간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온도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전력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8471654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DBC63092-50FC-42AE-BE66-E66442EF98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809" y="2227231"/>
            <a:ext cx="3467100" cy="234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64757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One</a:t>
            </a:r>
            <a:r>
              <a:rPr lang="ko-KR" altLang="en-US" dirty="0"/>
              <a:t> </a:t>
            </a:r>
            <a:r>
              <a:rPr lang="en-US" altLang="ko-KR" dirty="0"/>
              <a:t>to one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Input dimension (1,2)</a:t>
            </a:r>
          </a:p>
          <a:p>
            <a:r>
              <a:rPr lang="en-US" altLang="ko-KR" dirty="0"/>
              <a:t>Output dimension (1)</a:t>
            </a:r>
          </a:p>
          <a:p>
            <a:r>
              <a:rPr lang="en-US" altLang="ko-KR" dirty="0" err="1"/>
              <a:t>mse</a:t>
            </a:r>
            <a:r>
              <a:rPr lang="en-US" altLang="ko-KR" dirty="0"/>
              <a:t> </a:t>
            </a:r>
            <a:r>
              <a:rPr lang="ko-KR" altLang="en-US" dirty="0"/>
              <a:t>비교</a:t>
            </a:r>
            <a:endParaRPr lang="en-US" altLang="ko-KR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1959C758-64E1-4F58-A57D-98E879E774D5}"/>
              </a:ext>
            </a:extLst>
          </p:cNvPr>
          <p:cNvGraphicFramePr>
            <a:graphicFrameLocks noGrp="1"/>
          </p:cNvGraphicFramePr>
          <p:nvPr/>
        </p:nvGraphicFramePr>
        <p:xfrm>
          <a:off x="541307" y="1807593"/>
          <a:ext cx="4572000" cy="5010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1290091535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79466397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46515763"/>
                    </a:ext>
                  </a:extLst>
                </a:gridCol>
              </a:tblGrid>
              <a:tr h="22288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RNN</a:t>
                      </a:r>
                      <a:endParaRPr lang="ko-KR" altLang="en-US" sz="1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LSTM</a:t>
                      </a:r>
                      <a:endParaRPr lang="ko-KR" altLang="en-US" sz="1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GRU</a:t>
                      </a:r>
                      <a:endParaRPr lang="ko-KR" altLang="en-US" sz="10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921337998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0.0502</a:t>
                      </a:r>
                      <a:endParaRPr lang="ko-KR" altLang="en-US" sz="1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0.05168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0.0511</a:t>
                      </a:r>
                      <a:endParaRPr lang="ko-KR" altLang="en-US" sz="10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614247315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070335E1-DD57-47D2-93E1-DB9EE4A729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88" y="2544433"/>
            <a:ext cx="3580952" cy="23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33935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Many to one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Input dimension (10,2)</a:t>
            </a:r>
          </a:p>
          <a:p>
            <a:r>
              <a:rPr lang="en-US" altLang="ko-KR" dirty="0"/>
              <a:t>Output dimension (1)</a:t>
            </a:r>
          </a:p>
          <a:p>
            <a:r>
              <a:rPr lang="en-US" altLang="ko-KR" dirty="0" err="1"/>
              <a:t>mse</a:t>
            </a:r>
            <a:r>
              <a:rPr lang="en-US" altLang="ko-KR" dirty="0"/>
              <a:t> </a:t>
            </a:r>
            <a:r>
              <a:rPr lang="ko-KR" altLang="en-US" dirty="0"/>
              <a:t>비교</a:t>
            </a:r>
            <a:endParaRPr lang="en-US" altLang="ko-KR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CCE20622-C2D2-473E-BBCE-ECE81B213249}"/>
              </a:ext>
            </a:extLst>
          </p:cNvPr>
          <p:cNvGraphicFramePr>
            <a:graphicFrameLocks noGrp="1"/>
          </p:cNvGraphicFramePr>
          <p:nvPr/>
        </p:nvGraphicFramePr>
        <p:xfrm>
          <a:off x="541307" y="1807593"/>
          <a:ext cx="4572000" cy="5010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1290091535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79466397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46515763"/>
                    </a:ext>
                  </a:extLst>
                </a:gridCol>
              </a:tblGrid>
              <a:tr h="22288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RNN</a:t>
                      </a:r>
                      <a:endParaRPr lang="ko-KR" altLang="en-US" sz="1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LSTM</a:t>
                      </a:r>
                      <a:endParaRPr lang="ko-KR" altLang="en-US" sz="1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GRU</a:t>
                      </a:r>
                      <a:endParaRPr lang="ko-KR" altLang="en-US" sz="10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921337998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0.01275</a:t>
                      </a:r>
                      <a:endParaRPr lang="ko-KR" altLang="en-US" sz="1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0.01312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0.01416</a:t>
                      </a:r>
                      <a:endParaRPr lang="ko-KR" altLang="en-US" sz="10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614247315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AC2F80B8-F0FA-4180-A3DB-B1B05DA832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88" y="2571750"/>
            <a:ext cx="3647619" cy="23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57184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Many to many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Input dimension (10,2)</a:t>
            </a:r>
          </a:p>
          <a:p>
            <a:r>
              <a:rPr lang="en-US" altLang="ko-KR" dirty="0"/>
              <a:t>Output dimension (5)</a:t>
            </a:r>
          </a:p>
          <a:p>
            <a:r>
              <a:rPr lang="en-US" altLang="ko-KR" dirty="0" err="1"/>
              <a:t>mse</a:t>
            </a:r>
            <a:r>
              <a:rPr lang="en-US" altLang="ko-KR" dirty="0"/>
              <a:t> </a:t>
            </a:r>
            <a:r>
              <a:rPr lang="ko-KR" altLang="en-US" dirty="0"/>
              <a:t>비교</a:t>
            </a:r>
            <a:r>
              <a:rPr lang="en-US" altLang="ko-KR" dirty="0"/>
              <a:t>(</a:t>
            </a:r>
            <a:r>
              <a:rPr lang="ko-KR" altLang="en-US" dirty="0" err="1"/>
              <a:t>대표값</a:t>
            </a:r>
            <a:r>
              <a:rPr lang="en-US" altLang="ko-KR" dirty="0"/>
              <a:t>)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77E1EDF2-8364-40E4-90A4-7525F3500790}"/>
              </a:ext>
            </a:extLst>
          </p:cNvPr>
          <p:cNvGraphicFramePr>
            <a:graphicFrameLocks noGrp="1"/>
          </p:cNvGraphicFramePr>
          <p:nvPr/>
        </p:nvGraphicFramePr>
        <p:xfrm>
          <a:off x="541307" y="1908236"/>
          <a:ext cx="4572000" cy="5562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1290091535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79466397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46515763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RNN</a:t>
                      </a:r>
                      <a:endParaRPr lang="ko-KR" altLang="en-US" sz="1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LSTM</a:t>
                      </a:r>
                      <a:endParaRPr lang="ko-KR" altLang="en-US" sz="1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GRU</a:t>
                      </a:r>
                      <a:endParaRPr lang="ko-KR" altLang="en-US" sz="10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921337998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0.01532</a:t>
                      </a:r>
                      <a:endParaRPr lang="ko-KR" altLang="en-US" sz="1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0.01572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0.01730</a:t>
                      </a:r>
                      <a:endParaRPr lang="ko-KR" altLang="en-US" sz="10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614247315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692F9B0A-5DA3-4F82-AC39-8739A92E0E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88" y="2571750"/>
            <a:ext cx="3571429" cy="23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4794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349DF76-6264-4332-AC94-8A191A7656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altLang="ko-KR" dirty="0"/>
          </a:p>
          <a:p>
            <a:pPr marL="0" indent="0" algn="ctr">
              <a:buNone/>
            </a:pPr>
            <a:endParaRPr lang="en-US" altLang="ko-KR" dirty="0"/>
          </a:p>
          <a:p>
            <a:pPr marL="0" indent="0" algn="ctr">
              <a:buNone/>
            </a:pPr>
            <a:endParaRPr lang="en-US" altLang="ko-KR" dirty="0"/>
          </a:p>
          <a:p>
            <a:pPr marL="0" indent="0" algn="ctr">
              <a:buNone/>
            </a:pPr>
            <a:endParaRPr lang="en-US" altLang="ko-KR" dirty="0"/>
          </a:p>
          <a:p>
            <a:pPr marL="0" indent="0" algn="ctr">
              <a:buNone/>
            </a:pPr>
            <a:endParaRPr lang="en-US" altLang="ko-KR" dirty="0"/>
          </a:p>
          <a:p>
            <a:pPr marL="0" indent="0" algn="ctr">
              <a:buNone/>
            </a:pPr>
            <a:r>
              <a:rPr lang="ko-KR" altLang="en-US" sz="1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건화물선운임지수</a:t>
            </a:r>
            <a:r>
              <a:rPr lang="en-US" altLang="ko-KR" sz="1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(BDI) </a:t>
            </a:r>
            <a:r>
              <a:rPr lang="ko-KR" altLang="en-US" sz="1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예측</a:t>
            </a:r>
            <a:endParaRPr lang="en-US" altLang="ko-KR" sz="1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0" indent="0" algn="ctr">
              <a:buNone/>
            </a:pPr>
            <a:r>
              <a:rPr lang="en-US" altLang="ko-KR" sz="788" dirty="0">
                <a:latin typeface="+mn-ea"/>
              </a:rPr>
              <a:t>KMI </a:t>
            </a:r>
            <a:r>
              <a:rPr lang="ko-KR" altLang="en-US" sz="788" dirty="0">
                <a:latin typeface="+mn-ea"/>
              </a:rPr>
              <a:t>중점협력연구실</a:t>
            </a:r>
            <a:r>
              <a:rPr lang="en-US" altLang="ko-KR" sz="788" dirty="0">
                <a:latin typeface="+mn-ea"/>
              </a:rPr>
              <a:t>, </a:t>
            </a:r>
            <a:r>
              <a:rPr lang="ko-KR" altLang="en-US" sz="788" dirty="0">
                <a:latin typeface="+mn-ea"/>
              </a:rPr>
              <a:t>빅데이터를 활용한 해운시장 분석 연구</a:t>
            </a:r>
            <a:endParaRPr lang="en-US" altLang="ko-KR" sz="788" dirty="0">
              <a:latin typeface="+mn-ea"/>
            </a:endParaRPr>
          </a:p>
          <a:p>
            <a:pPr marL="0" indent="0" algn="ctr">
              <a:buNone/>
            </a:pPr>
            <a:r>
              <a:rPr lang="en-US" altLang="ko-KR" sz="788" dirty="0">
                <a:latin typeface="+mn-ea"/>
              </a:rPr>
              <a:t>2017.12.18 - 2021.08.31</a:t>
            </a:r>
          </a:p>
          <a:p>
            <a:pPr marL="0" indent="0" algn="ctr">
              <a:buNone/>
            </a:pPr>
            <a:endParaRPr lang="en-US" altLang="ko-KR" sz="788" dirty="0">
              <a:latin typeface="+mn-ea"/>
            </a:endParaRPr>
          </a:p>
          <a:p>
            <a:pPr marL="0" indent="0" algn="ctr">
              <a:buNone/>
            </a:pPr>
            <a:endParaRPr lang="en-US" altLang="ko-KR" sz="788" dirty="0">
              <a:latin typeface="+mn-ea"/>
            </a:endParaRPr>
          </a:p>
          <a:p>
            <a:pPr marL="0" indent="0" algn="ctr">
              <a:buNone/>
            </a:pPr>
            <a:endParaRPr lang="en-US" altLang="ko-KR" sz="788" dirty="0">
              <a:latin typeface="+mn-ea"/>
            </a:endParaRPr>
          </a:p>
          <a:p>
            <a:pPr marL="0" indent="0" algn="ctr">
              <a:buNone/>
            </a:pPr>
            <a:endParaRPr lang="en-US" altLang="ko-KR" sz="788" dirty="0">
              <a:latin typeface="+mn-ea"/>
            </a:endParaRPr>
          </a:p>
          <a:p>
            <a:pPr marL="0" indent="0" algn="ctr">
              <a:buNone/>
            </a:pPr>
            <a:endParaRPr lang="ko-KR" altLang="en-US" sz="1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0332267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건화물선운임지수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(BDI)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예측</a:t>
            </a:r>
            <a:r>
              <a:rPr lang="en-US" altLang="ko-KR" sz="1050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050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연구의 필요성</a:t>
            </a:r>
            <a:endParaRPr lang="ko-KR" altLang="en-US" dirty="0">
              <a:solidFill>
                <a:srgbClr val="C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1050" b="1" spc="-68" dirty="0">
                <a:ln>
                  <a:solidFill>
                    <a:prstClr val="black">
                      <a:lumMod val="85000"/>
                      <a:lumOff val="15000"/>
                      <a:alpha val="15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부정기선</a:t>
            </a:r>
            <a:r>
              <a:rPr lang="en-US" altLang="ko-KR" sz="1050" b="1" spc="-68" dirty="0">
                <a:ln>
                  <a:solidFill>
                    <a:prstClr val="black">
                      <a:lumMod val="85000"/>
                      <a:lumOff val="15000"/>
                      <a:alpha val="15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(</a:t>
            </a:r>
            <a:r>
              <a:rPr lang="ko-KR" altLang="en-US" sz="1050" b="1" spc="-68" dirty="0">
                <a:ln>
                  <a:solidFill>
                    <a:prstClr val="black">
                      <a:lumMod val="85000"/>
                      <a:lumOff val="15000"/>
                      <a:alpha val="15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벌크선</a:t>
            </a:r>
            <a:r>
              <a:rPr lang="en-US" altLang="ko-KR" sz="1050" b="1" spc="-68" dirty="0">
                <a:ln>
                  <a:solidFill>
                    <a:prstClr val="black">
                      <a:lumMod val="85000"/>
                      <a:lumOff val="15000"/>
                      <a:alpha val="15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)</a:t>
            </a:r>
            <a:r>
              <a:rPr lang="ko-KR" altLang="en-US" sz="1050" b="1" spc="-68" dirty="0">
                <a:ln>
                  <a:solidFill>
                    <a:prstClr val="black">
                      <a:lumMod val="85000"/>
                      <a:lumOff val="15000"/>
                      <a:alpha val="15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의 특성</a:t>
            </a:r>
            <a:endParaRPr lang="en-US" altLang="ko-KR" sz="1050" b="1" spc="-68" dirty="0">
              <a:ln>
                <a:solidFill>
                  <a:prstClr val="black">
                    <a:lumMod val="85000"/>
                    <a:lumOff val="15000"/>
                    <a:alpha val="15000"/>
                  </a:prst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  <a:cs typeface="+mn-cs"/>
            </a:endParaRPr>
          </a:p>
          <a:p>
            <a:pPr lvl="1">
              <a:lnSpc>
                <a:spcPct val="150000"/>
              </a:lnSpc>
            </a:pPr>
            <a:r>
              <a:rPr lang="ko-KR" altLang="en-US" spc="-68" dirty="0">
                <a:ln>
                  <a:solidFill>
                    <a:prstClr val="black">
                      <a:lumMod val="85000"/>
                      <a:lumOff val="15000"/>
                      <a:alpha val="15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정기선</a:t>
            </a:r>
            <a:r>
              <a:rPr lang="en-US" altLang="ko-KR" spc="-68" dirty="0">
                <a:ln>
                  <a:solidFill>
                    <a:prstClr val="black">
                      <a:lumMod val="85000"/>
                      <a:lumOff val="15000"/>
                      <a:alpha val="15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(</a:t>
            </a:r>
            <a:r>
              <a:rPr lang="ko-KR" altLang="en-US" spc="-68" dirty="0">
                <a:ln>
                  <a:solidFill>
                    <a:prstClr val="black">
                      <a:lumMod val="85000"/>
                      <a:lumOff val="15000"/>
                      <a:alpha val="15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컨테이너선</a:t>
            </a:r>
            <a:r>
              <a:rPr lang="en-US" altLang="ko-KR" spc="-68" dirty="0">
                <a:ln>
                  <a:solidFill>
                    <a:prstClr val="black">
                      <a:lumMod val="85000"/>
                      <a:lumOff val="15000"/>
                      <a:alpha val="15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)</a:t>
            </a:r>
            <a:r>
              <a:rPr lang="ko-KR" altLang="en-US" spc="-68" dirty="0">
                <a:ln>
                  <a:solidFill>
                    <a:prstClr val="black">
                      <a:lumMod val="85000"/>
                      <a:lumOff val="15000"/>
                      <a:alpha val="15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은 정해진 항로를 규칙적이고 반복적으로 운항하지만 부정기선</a:t>
            </a:r>
            <a:r>
              <a:rPr lang="en-US" altLang="ko-KR" spc="-68" dirty="0">
                <a:ln>
                  <a:solidFill>
                    <a:prstClr val="black">
                      <a:lumMod val="85000"/>
                      <a:lumOff val="15000"/>
                      <a:alpha val="15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(</a:t>
            </a:r>
            <a:r>
              <a:rPr lang="ko-KR" altLang="en-US" spc="-68" dirty="0">
                <a:ln>
                  <a:solidFill>
                    <a:prstClr val="black">
                      <a:lumMod val="85000"/>
                      <a:lumOff val="15000"/>
                      <a:alpha val="15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벌크선</a:t>
            </a:r>
            <a:r>
              <a:rPr lang="en-US" altLang="ko-KR" spc="-68" dirty="0">
                <a:ln>
                  <a:solidFill>
                    <a:prstClr val="black">
                      <a:lumMod val="85000"/>
                      <a:lumOff val="15000"/>
                      <a:alpha val="15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)</a:t>
            </a:r>
            <a:r>
              <a:rPr lang="ko-KR" altLang="en-US" spc="-68" dirty="0">
                <a:ln>
                  <a:solidFill>
                    <a:prstClr val="black">
                      <a:lumMod val="85000"/>
                      <a:lumOff val="15000"/>
                      <a:alpha val="15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은 </a:t>
            </a:r>
            <a:r>
              <a:rPr lang="ko-KR" altLang="en-US" spc="-68" dirty="0">
                <a:ln>
                  <a:solidFill>
                    <a:prstClr val="black">
                      <a:lumMod val="85000"/>
                      <a:lumOff val="15000"/>
                      <a:alpha val="15000"/>
                    </a:prstClr>
                  </a:solidFill>
                </a:ln>
                <a:solidFill>
                  <a:srgbClr val="FF0000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불규칙적이며 수요에 따라 운항하면서 운임의 변동성이 큼</a:t>
            </a:r>
            <a:endParaRPr lang="en-US" altLang="ko-KR" spc="-68" dirty="0">
              <a:ln>
                <a:solidFill>
                  <a:prstClr val="black">
                    <a:lumMod val="85000"/>
                    <a:lumOff val="15000"/>
                    <a:alpha val="15000"/>
                  </a:prstClr>
                </a:solidFill>
              </a:ln>
              <a:solidFill>
                <a:srgbClr val="FF0000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  <a:cs typeface="+mn-cs"/>
            </a:endParaRPr>
          </a:p>
          <a:p>
            <a:pPr>
              <a:lnSpc>
                <a:spcPct val="150000"/>
              </a:lnSpc>
            </a:pPr>
            <a:r>
              <a:rPr lang="ko-KR" altLang="en-US" sz="1050" b="1" spc="-68" dirty="0">
                <a:ln>
                  <a:solidFill>
                    <a:prstClr val="black">
                      <a:lumMod val="85000"/>
                      <a:lumOff val="15000"/>
                      <a:alpha val="15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기존 연구의 한계</a:t>
            </a:r>
            <a:endParaRPr lang="en-US" altLang="ko-KR" sz="1050" b="1" spc="-68" dirty="0">
              <a:ln>
                <a:solidFill>
                  <a:prstClr val="black">
                    <a:lumMod val="85000"/>
                    <a:lumOff val="15000"/>
                    <a:alpha val="15000"/>
                  </a:prst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  <a:cs typeface="+mn-cs"/>
            </a:endParaRPr>
          </a:p>
          <a:p>
            <a:pPr lvl="1">
              <a:lnSpc>
                <a:spcPct val="150000"/>
              </a:lnSpc>
            </a:pPr>
            <a:r>
              <a:rPr lang="ko-KR" altLang="en-US" spc="-68" dirty="0">
                <a:ln>
                  <a:solidFill>
                    <a:prstClr val="black">
                      <a:lumMod val="85000"/>
                      <a:lumOff val="15000"/>
                      <a:alpha val="15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변동성이 큰 운임의 장기 예측을 요구하는 해운시장에서는 전통적인 시계열 방법론은 </a:t>
            </a:r>
            <a:r>
              <a:rPr lang="ko-KR" altLang="en-US" spc="-68" dirty="0">
                <a:ln>
                  <a:solidFill>
                    <a:prstClr val="black">
                      <a:lumMod val="85000"/>
                      <a:lumOff val="15000"/>
                      <a:alpha val="15000"/>
                    </a:prstClr>
                  </a:solidFill>
                </a:ln>
                <a:solidFill>
                  <a:srgbClr val="FF0000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다양한 요인의 비선형적 요인을 반영하지 못하는 한계가 존재함</a:t>
            </a:r>
            <a:endParaRPr lang="en-US" altLang="ko-KR" spc="-68" dirty="0">
              <a:ln>
                <a:solidFill>
                  <a:prstClr val="black">
                    <a:lumMod val="85000"/>
                    <a:lumOff val="15000"/>
                    <a:alpha val="15000"/>
                  </a:prstClr>
                </a:solidFill>
              </a:ln>
              <a:solidFill>
                <a:srgbClr val="FF0000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  <a:cs typeface="+mn-cs"/>
            </a:endParaRPr>
          </a:p>
          <a:p>
            <a:pPr>
              <a:lnSpc>
                <a:spcPct val="150000"/>
              </a:lnSpc>
            </a:pPr>
            <a:r>
              <a:rPr lang="ko-KR" altLang="en-US" sz="1050" b="1" spc="-68" dirty="0">
                <a:ln>
                  <a:solidFill>
                    <a:prstClr val="black">
                      <a:lumMod val="85000"/>
                      <a:lumOff val="15000"/>
                      <a:alpha val="15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부정기선 운임 예측의 중요성</a:t>
            </a:r>
            <a:endParaRPr lang="en-US" altLang="ko-KR" sz="1050" b="1" spc="-68" dirty="0">
              <a:ln>
                <a:solidFill>
                  <a:prstClr val="black">
                    <a:lumMod val="85000"/>
                    <a:lumOff val="15000"/>
                    <a:alpha val="15000"/>
                  </a:prst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  <a:cs typeface="+mn-cs"/>
            </a:endParaRPr>
          </a:p>
          <a:p>
            <a:pPr lvl="1">
              <a:lnSpc>
                <a:spcPct val="150000"/>
              </a:lnSpc>
            </a:pPr>
            <a:r>
              <a:rPr lang="ko-KR" altLang="en-US" spc="-68" dirty="0">
                <a:ln>
                  <a:solidFill>
                    <a:prstClr val="black">
                      <a:lumMod val="85000"/>
                      <a:lumOff val="15000"/>
                      <a:alpha val="15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해운 기업이 가지는 </a:t>
            </a:r>
            <a:r>
              <a:rPr lang="ko-KR" altLang="en-US" spc="-68" dirty="0">
                <a:ln>
                  <a:solidFill>
                    <a:prstClr val="black">
                      <a:lumMod val="85000"/>
                      <a:lumOff val="15000"/>
                      <a:alpha val="15000"/>
                    </a:prstClr>
                  </a:solidFill>
                </a:ln>
                <a:solidFill>
                  <a:srgbClr val="FF0000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시장 위험은 가격</a:t>
            </a:r>
            <a:r>
              <a:rPr lang="en-US" altLang="ko-KR" spc="-68" dirty="0">
                <a:ln>
                  <a:solidFill>
                    <a:prstClr val="black">
                      <a:lumMod val="85000"/>
                      <a:lumOff val="15000"/>
                      <a:alpha val="15000"/>
                    </a:prstClr>
                  </a:solidFill>
                </a:ln>
                <a:solidFill>
                  <a:srgbClr val="FF0000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(</a:t>
            </a:r>
            <a:r>
              <a:rPr lang="ko-KR" altLang="en-US" spc="-68" dirty="0">
                <a:ln>
                  <a:solidFill>
                    <a:prstClr val="black">
                      <a:lumMod val="85000"/>
                      <a:lumOff val="15000"/>
                      <a:alpha val="15000"/>
                    </a:prstClr>
                  </a:solidFill>
                </a:ln>
                <a:solidFill>
                  <a:srgbClr val="FF0000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운임</a:t>
            </a:r>
            <a:r>
              <a:rPr lang="en-US" altLang="ko-KR" spc="-68" dirty="0">
                <a:ln>
                  <a:solidFill>
                    <a:prstClr val="black">
                      <a:lumMod val="85000"/>
                      <a:lumOff val="15000"/>
                      <a:alpha val="15000"/>
                    </a:prstClr>
                  </a:solidFill>
                </a:ln>
                <a:solidFill>
                  <a:srgbClr val="FF0000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)</a:t>
            </a:r>
            <a:r>
              <a:rPr lang="ko-KR" altLang="en-US" spc="-68" dirty="0">
                <a:ln>
                  <a:solidFill>
                    <a:prstClr val="black">
                      <a:lumMod val="85000"/>
                      <a:lumOff val="15000"/>
                      <a:alpha val="15000"/>
                    </a:prstClr>
                  </a:solidFill>
                </a:ln>
                <a:solidFill>
                  <a:srgbClr val="FF0000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의 변동성에 의해 결정됨</a:t>
            </a:r>
            <a:endParaRPr lang="en-US" altLang="ko-KR" spc="-68" dirty="0">
              <a:ln>
                <a:solidFill>
                  <a:prstClr val="black">
                    <a:lumMod val="85000"/>
                    <a:lumOff val="15000"/>
                    <a:alpha val="15000"/>
                  </a:prstClr>
                </a:solidFill>
              </a:ln>
              <a:solidFill>
                <a:srgbClr val="FF0000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  <a:cs typeface="+mn-cs"/>
            </a:endParaRPr>
          </a:p>
          <a:p>
            <a:pPr lvl="1">
              <a:lnSpc>
                <a:spcPct val="150000"/>
              </a:lnSpc>
            </a:pPr>
            <a:r>
              <a:rPr lang="ko-KR" altLang="en-US" spc="-68" dirty="0">
                <a:ln>
                  <a:solidFill>
                    <a:prstClr val="black">
                      <a:lumMod val="85000"/>
                      <a:lumOff val="15000"/>
                      <a:alpha val="15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해운 사업의 </a:t>
            </a:r>
            <a:r>
              <a:rPr lang="ko-KR" altLang="en-US" spc="-68" dirty="0">
                <a:ln>
                  <a:solidFill>
                    <a:prstClr val="black">
                      <a:lumMod val="85000"/>
                      <a:lumOff val="15000"/>
                      <a:alpha val="15000"/>
                    </a:prstClr>
                  </a:solidFill>
                </a:ln>
                <a:solidFill>
                  <a:srgbClr val="FF0000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포트폴리오 의사결정에 있어 정확한 운임 예측은 동반</a:t>
            </a:r>
            <a:r>
              <a:rPr lang="ko-KR" altLang="en-US" spc="-68" dirty="0">
                <a:ln>
                  <a:solidFill>
                    <a:prstClr val="black">
                      <a:lumMod val="85000"/>
                      <a:lumOff val="15000"/>
                      <a:alpha val="15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되어야 함</a:t>
            </a:r>
            <a:endParaRPr lang="en-US" altLang="ko-KR" spc="-68" dirty="0">
              <a:ln>
                <a:solidFill>
                  <a:prstClr val="black">
                    <a:lumMod val="85000"/>
                    <a:lumOff val="15000"/>
                    <a:alpha val="15000"/>
                  </a:prst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  <a:cs typeface="+mn-cs"/>
            </a:endParaRPr>
          </a:p>
          <a:p>
            <a:pPr>
              <a:lnSpc>
                <a:spcPct val="150000"/>
              </a:lnSpc>
            </a:pPr>
            <a:r>
              <a:rPr lang="ko-KR" altLang="en-US" sz="1050" b="1" spc="-68" dirty="0">
                <a:ln>
                  <a:solidFill>
                    <a:prstClr val="black">
                      <a:lumMod val="85000"/>
                      <a:lumOff val="15000"/>
                      <a:alpha val="15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빅데이터</a:t>
            </a:r>
            <a:r>
              <a:rPr lang="en-US" altLang="ko-KR" sz="1050" b="1" spc="-68" dirty="0">
                <a:ln>
                  <a:solidFill>
                    <a:prstClr val="black">
                      <a:lumMod val="85000"/>
                      <a:lumOff val="15000"/>
                      <a:alpha val="15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/</a:t>
            </a:r>
            <a:r>
              <a:rPr lang="ko-KR" altLang="en-US" sz="1050" b="1" spc="-68" dirty="0">
                <a:ln>
                  <a:solidFill>
                    <a:prstClr val="black">
                      <a:lumMod val="85000"/>
                      <a:lumOff val="15000"/>
                      <a:alpha val="15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인공지능을 활용한 연구의 필요성</a:t>
            </a:r>
            <a:endParaRPr lang="en-US" altLang="ko-KR" sz="1050" b="1" spc="-68" dirty="0">
              <a:ln>
                <a:solidFill>
                  <a:prstClr val="black">
                    <a:lumMod val="85000"/>
                    <a:lumOff val="15000"/>
                    <a:alpha val="15000"/>
                  </a:prst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  <a:cs typeface="+mn-cs"/>
            </a:endParaRPr>
          </a:p>
          <a:p>
            <a:pPr lvl="1">
              <a:lnSpc>
                <a:spcPct val="150000"/>
              </a:lnSpc>
            </a:pPr>
            <a:r>
              <a:rPr lang="ko-KR" altLang="en-US" spc="-68" dirty="0">
                <a:ln>
                  <a:solidFill>
                    <a:prstClr val="black">
                      <a:lumMod val="85000"/>
                      <a:lumOff val="15000"/>
                      <a:alpha val="15000"/>
                    </a:prstClr>
                  </a:solidFill>
                </a:ln>
                <a:solidFill>
                  <a:srgbClr val="FF0000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외부 변수 고려와 변동성이 큰 데이터의 장기예측 </a:t>
            </a:r>
            <a:r>
              <a:rPr lang="ko-KR" altLang="en-US" spc="-68" dirty="0">
                <a:ln>
                  <a:solidFill>
                    <a:prstClr val="black">
                      <a:lumMod val="85000"/>
                      <a:lumOff val="15000"/>
                      <a:alpha val="15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면에서 기존의 연구보다 우수함을 보임</a:t>
            </a:r>
            <a:endParaRPr lang="en-US" altLang="ko-KR" spc="-68" dirty="0">
              <a:ln>
                <a:solidFill>
                  <a:prstClr val="black">
                    <a:lumMod val="85000"/>
                    <a:lumOff val="15000"/>
                    <a:alpha val="15000"/>
                  </a:prst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  <a:cs typeface="+mn-cs"/>
            </a:endParaRPr>
          </a:p>
          <a:p>
            <a:pPr lvl="1">
              <a:lnSpc>
                <a:spcPct val="150000"/>
              </a:lnSpc>
            </a:pPr>
            <a:r>
              <a:rPr lang="ko-KR" altLang="en-US" spc="-68" dirty="0">
                <a:ln>
                  <a:solidFill>
                    <a:prstClr val="black">
                      <a:lumMod val="85000"/>
                      <a:lumOff val="15000"/>
                      <a:alpha val="15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전세계적으로 빅데이터</a:t>
            </a:r>
            <a:r>
              <a:rPr lang="en-US" altLang="ko-KR" spc="-68" dirty="0">
                <a:ln>
                  <a:solidFill>
                    <a:prstClr val="black">
                      <a:lumMod val="85000"/>
                      <a:lumOff val="15000"/>
                      <a:alpha val="15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/</a:t>
            </a:r>
            <a:r>
              <a:rPr lang="ko-KR" altLang="en-US" spc="-68" dirty="0">
                <a:ln>
                  <a:solidFill>
                    <a:prstClr val="black">
                      <a:lumMod val="85000"/>
                      <a:lumOff val="15000"/>
                      <a:alpha val="15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인공지능을 활용하는 해운시장 연구가 확대됨</a:t>
            </a:r>
            <a:endParaRPr lang="en-US" altLang="ko-KR" spc="-68" dirty="0">
              <a:ln>
                <a:solidFill>
                  <a:prstClr val="black">
                    <a:lumMod val="85000"/>
                    <a:lumOff val="15000"/>
                    <a:alpha val="15000"/>
                  </a:prst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107122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What is ‘Time Series’ data?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단변량</a:t>
            </a:r>
            <a:endParaRPr lang="ko-KR" altLang="en-US" dirty="0"/>
          </a:p>
        </p:txBody>
      </p:sp>
      <p:graphicFrame>
        <p:nvGraphicFramePr>
          <p:cNvPr id="4" name="표 5">
            <a:extLst>
              <a:ext uri="{FF2B5EF4-FFF2-40B4-BE49-F238E27FC236}">
                <a16:creationId xmlns:a16="http://schemas.microsoft.com/office/drawing/2014/main" id="{C95C0777-C06B-4CE1-BDC6-711A16E97D0E}"/>
              </a:ext>
            </a:extLst>
          </p:cNvPr>
          <p:cNvGraphicFramePr>
            <a:graphicFrameLocks noGrp="1"/>
          </p:cNvGraphicFramePr>
          <p:nvPr/>
        </p:nvGraphicFramePr>
        <p:xfrm>
          <a:off x="446809" y="1200150"/>
          <a:ext cx="60960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409095235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55430846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957359206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514662787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6774377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SeqNo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Ptime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Temp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Voltage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Ram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34009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sequence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측정시간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온도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전력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8471654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DBC63092-50FC-42AE-BE66-E66442EF98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809" y="2227231"/>
            <a:ext cx="3467100" cy="234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87945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건화물선운임지수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(BDI)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예측</a:t>
            </a:r>
            <a:r>
              <a:rPr lang="en-US" altLang="ko-KR" sz="1050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050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연구의 목적 및 개요</a:t>
            </a:r>
            <a:endParaRPr lang="ko-KR" altLang="en-US" dirty="0">
              <a:solidFill>
                <a:srgbClr val="C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26" name="그룹 25"/>
          <p:cNvGrpSpPr/>
          <p:nvPr/>
        </p:nvGrpSpPr>
        <p:grpSpPr>
          <a:xfrm>
            <a:off x="334671" y="869287"/>
            <a:ext cx="6239147" cy="3725609"/>
            <a:chOff x="429601" y="909668"/>
            <a:chExt cx="8318863" cy="4967479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8230" y="1412652"/>
              <a:ext cx="5356969" cy="4464495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6D637C48-A815-49FC-8BAA-02AFACC24395}"/>
                </a:ext>
              </a:extLst>
            </p:cNvPr>
            <p:cNvSpPr/>
            <p:nvPr/>
          </p:nvSpPr>
          <p:spPr>
            <a:xfrm>
              <a:off x="6084916" y="1717433"/>
              <a:ext cx="2484409" cy="810923"/>
            </a:xfrm>
            <a:prstGeom prst="rect">
              <a:avLst/>
            </a:prstGeom>
            <a:noFill/>
            <a:ln w="19050">
              <a:solidFill>
                <a:srgbClr val="41596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sz="900" dirty="0">
                <a:ln>
                  <a:solidFill>
                    <a:schemeClr val="tx1">
                      <a:lumMod val="85000"/>
                      <a:lumOff val="15000"/>
                      <a:alpha val="15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08892966-1FCC-4F94-9E75-55F82F0C7684}"/>
                </a:ext>
              </a:extLst>
            </p:cNvPr>
            <p:cNvSpPr/>
            <p:nvPr/>
          </p:nvSpPr>
          <p:spPr>
            <a:xfrm>
              <a:off x="6084168" y="1421088"/>
              <a:ext cx="2494567" cy="216024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25" dirty="0">
                  <a:ln>
                    <a:solidFill>
                      <a:schemeClr val="bg1">
                        <a:alpha val="15000"/>
                      </a:schemeClr>
                    </a:solidFill>
                  </a:ln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3</a:t>
              </a:r>
              <a:r>
                <a:rPr lang="ko-KR" altLang="en-US" sz="825" dirty="0">
                  <a:ln>
                    <a:solidFill>
                      <a:schemeClr val="bg1">
                        <a:alpha val="15000"/>
                      </a:schemeClr>
                    </a:solidFill>
                  </a:ln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차년도</a:t>
              </a:r>
            </a:p>
          </p:txBody>
        </p:sp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45317" y="1720133"/>
              <a:ext cx="591719" cy="216024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C14C720F-6DC3-46B4-AFCC-1F4196DBE182}"/>
                </a:ext>
              </a:extLst>
            </p:cNvPr>
            <p:cNvSpPr/>
            <p:nvPr/>
          </p:nvSpPr>
          <p:spPr>
            <a:xfrm>
              <a:off x="6084168" y="1988840"/>
              <a:ext cx="2664296" cy="41566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28588" indent="-128588">
                <a:buFontTx/>
                <a:buChar char="-"/>
              </a:pPr>
              <a:r>
                <a:rPr lang="ko-KR" altLang="en-US" sz="713" spc="-68" dirty="0">
                  <a:ln>
                    <a:solidFill>
                      <a:prstClr val="black">
                        <a:lumMod val="85000"/>
                        <a:lumOff val="15000"/>
                        <a:alpha val="15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중장기 예측 정확도 향상을 위한 방법론 개발</a:t>
              </a:r>
              <a:endParaRPr lang="en-US" altLang="ko-KR" sz="713" spc="-68" dirty="0">
                <a:ln>
                  <a:solidFill>
                    <a:prstClr val="black">
                      <a:lumMod val="85000"/>
                      <a:lumOff val="15000"/>
                      <a:alpha val="15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endParaRPr>
            </a:p>
            <a:p>
              <a:pPr marL="128588" indent="-128588">
                <a:buFontTx/>
                <a:buChar char="-"/>
              </a:pPr>
              <a:r>
                <a:rPr lang="ko-KR" altLang="en-US" sz="713" spc="-68" dirty="0">
                  <a:ln>
                    <a:solidFill>
                      <a:prstClr val="black">
                        <a:lumMod val="85000"/>
                        <a:lumOff val="15000"/>
                        <a:alpha val="15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외부요인 및 다양한 데이터를 활용한 모델 고도화</a:t>
              </a: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83A079C-6762-4231-B980-76798105FF66}"/>
                </a:ext>
              </a:extLst>
            </p:cNvPr>
            <p:cNvSpPr/>
            <p:nvPr/>
          </p:nvSpPr>
          <p:spPr>
            <a:xfrm>
              <a:off x="6128200" y="3608723"/>
              <a:ext cx="2360815" cy="1367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 dirty="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B706FC6-8641-4D76-84D0-D910D0503E93}"/>
                </a:ext>
              </a:extLst>
            </p:cNvPr>
            <p:cNvSpPr/>
            <p:nvPr/>
          </p:nvSpPr>
          <p:spPr>
            <a:xfrm>
              <a:off x="6804248" y="3845659"/>
              <a:ext cx="776471" cy="21544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txBody>
            <a:bodyPr wrap="square" anchor="ctr">
              <a:spAutoFit/>
            </a:bodyPr>
            <a:lstStyle/>
            <a:p>
              <a:pPr lvl="0" algn="ctr"/>
              <a:r>
                <a:rPr lang="en-US" altLang="ko-KR" sz="450" dirty="0">
                  <a:ln>
                    <a:solidFill>
                      <a:schemeClr val="bg1">
                        <a:alpha val="15000"/>
                      </a:schemeClr>
                    </a:solidFill>
                  </a:ln>
                  <a:solidFill>
                    <a:schemeClr val="lt1"/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Validation test</a:t>
              </a:r>
            </a:p>
          </p:txBody>
        </p:sp>
        <p:cxnSp>
          <p:nvCxnSpPr>
            <p:cNvPr id="12" name="직선 화살표 연결선 11">
              <a:extLst>
                <a:ext uri="{FF2B5EF4-FFF2-40B4-BE49-F238E27FC236}">
                  <a16:creationId xmlns:a16="http://schemas.microsoft.com/office/drawing/2014/main" id="{80A506D0-EA47-400D-93FC-082DCC2BDDAF}"/>
                </a:ext>
              </a:extLst>
            </p:cNvPr>
            <p:cNvCxnSpPr>
              <a:cxnSpLocks/>
              <a:stCxn id="20" idx="3"/>
              <a:endCxn id="11" idx="1"/>
            </p:cNvCxnSpPr>
            <p:nvPr/>
          </p:nvCxnSpPr>
          <p:spPr>
            <a:xfrm flipV="1">
              <a:off x="6602957" y="3953381"/>
              <a:ext cx="201291" cy="635"/>
            </a:xfrm>
            <a:prstGeom prst="straightConnector1">
              <a:avLst/>
            </a:prstGeom>
            <a:ln w="127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화살표 연결선 12">
              <a:extLst>
                <a:ext uri="{FF2B5EF4-FFF2-40B4-BE49-F238E27FC236}">
                  <a16:creationId xmlns:a16="http://schemas.microsoft.com/office/drawing/2014/main" id="{80A506D0-EA47-400D-93FC-082DCC2BDDAF}"/>
                </a:ext>
              </a:extLst>
            </p:cNvPr>
            <p:cNvCxnSpPr>
              <a:cxnSpLocks/>
            </p:cNvCxnSpPr>
            <p:nvPr/>
          </p:nvCxnSpPr>
          <p:spPr>
            <a:xfrm>
              <a:off x="7956376" y="3933056"/>
              <a:ext cx="0" cy="260911"/>
            </a:xfrm>
            <a:prstGeom prst="straightConnector1">
              <a:avLst/>
            </a:prstGeom>
            <a:ln w="127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9B706FC6-8641-4D76-84D0-D910D0503E93}"/>
                </a:ext>
              </a:extLst>
            </p:cNvPr>
            <p:cNvSpPr/>
            <p:nvPr/>
          </p:nvSpPr>
          <p:spPr>
            <a:xfrm>
              <a:off x="7614300" y="4140262"/>
              <a:ext cx="641173" cy="307776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txBody>
            <a:bodyPr wrap="square" anchor="ctr">
              <a:spAutoFit/>
            </a:bodyPr>
            <a:lstStyle/>
            <a:p>
              <a:pPr lvl="0" algn="ctr"/>
              <a:r>
                <a:rPr lang="en-US" altLang="ko-KR" sz="450" dirty="0">
                  <a:ln>
                    <a:solidFill>
                      <a:schemeClr val="bg1">
                        <a:alpha val="15000"/>
                      </a:schemeClr>
                    </a:solidFill>
                  </a:ln>
                  <a:solidFill>
                    <a:schemeClr val="lt1"/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Variable</a:t>
              </a:r>
            </a:p>
            <a:p>
              <a:pPr lvl="0" algn="ctr"/>
              <a:r>
                <a:rPr lang="en-US" altLang="ko-KR" sz="450" dirty="0">
                  <a:ln>
                    <a:solidFill>
                      <a:schemeClr val="bg1">
                        <a:alpha val="15000"/>
                      </a:schemeClr>
                    </a:solidFill>
                  </a:ln>
                  <a:solidFill>
                    <a:schemeClr val="lt1"/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Selection</a:t>
              </a:r>
            </a:p>
          </p:txBody>
        </p:sp>
        <p:cxnSp>
          <p:nvCxnSpPr>
            <p:cNvPr id="15" name="직선 화살표 연결선 14">
              <a:extLst>
                <a:ext uri="{FF2B5EF4-FFF2-40B4-BE49-F238E27FC236}">
                  <a16:creationId xmlns:a16="http://schemas.microsoft.com/office/drawing/2014/main" id="{80A506D0-EA47-400D-93FC-082DCC2BDDAF}"/>
                </a:ext>
              </a:extLst>
            </p:cNvPr>
            <p:cNvCxnSpPr>
              <a:cxnSpLocks/>
              <a:stCxn id="14" idx="1"/>
            </p:cNvCxnSpPr>
            <p:nvPr/>
          </p:nvCxnSpPr>
          <p:spPr>
            <a:xfrm flipH="1">
              <a:off x="7331825" y="4294151"/>
              <a:ext cx="282475" cy="3529"/>
            </a:xfrm>
            <a:prstGeom prst="straightConnector1">
              <a:avLst/>
            </a:prstGeom>
            <a:ln w="127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37894997-0806-4B49-9D1E-CFB01477D62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81639" y="4115046"/>
              <a:ext cx="247361" cy="247361"/>
            </a:xfrm>
            <a:prstGeom prst="rect">
              <a:avLst/>
            </a:prstGeom>
          </p:spPr>
        </p:pic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EFCDA2DE-D584-4BBE-8E83-AE8036B951EB}"/>
                </a:ext>
              </a:extLst>
            </p:cNvPr>
            <p:cNvSpPr/>
            <p:nvPr/>
          </p:nvSpPr>
          <p:spPr>
            <a:xfrm>
              <a:off x="6867183" y="4305763"/>
              <a:ext cx="528349" cy="215444"/>
            </a:xfrm>
            <a:prstGeom prst="rect">
              <a:avLst/>
            </a:prstGeom>
            <a:noFill/>
          </p:spPr>
          <p:txBody>
            <a:bodyPr wrap="none" anchor="ctr">
              <a:spAutoFit/>
            </a:bodyPr>
            <a:lstStyle/>
            <a:p>
              <a:pPr lvl="0" algn="ctr"/>
              <a:r>
                <a:rPr lang="en-US" altLang="ko-KR" sz="450" dirty="0">
                  <a:ln>
                    <a:solidFill>
                      <a:schemeClr val="bg1">
                        <a:alpha val="15000"/>
                      </a:schemeClr>
                    </a:solidFill>
                  </a:ln>
                  <a:solidFill>
                    <a:schemeClr val="lt1"/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BDI </a:t>
              </a:r>
              <a:r>
                <a:rPr lang="ko-KR" altLang="en-US" sz="450" dirty="0">
                  <a:ln>
                    <a:solidFill>
                      <a:schemeClr val="bg1">
                        <a:alpha val="15000"/>
                      </a:schemeClr>
                    </a:solidFill>
                  </a:ln>
                  <a:solidFill>
                    <a:schemeClr val="lt1"/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예측</a:t>
              </a:r>
              <a:endParaRPr lang="en-US" altLang="ko-KR" sz="450" dirty="0">
                <a:ln>
                  <a:solidFill>
                    <a:schemeClr val="bg1">
                      <a:alpha val="15000"/>
                    </a:schemeClr>
                  </a:solidFill>
                </a:ln>
                <a:solidFill>
                  <a:schemeClr val="lt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직사각형 17">
                  <a:extLst>
                    <a:ext uri="{FF2B5EF4-FFF2-40B4-BE49-F238E27FC236}">
                      <a16:creationId xmlns:a16="http://schemas.microsoft.com/office/drawing/2014/main" id="{5392DCA6-361E-452B-ABF3-4BCAACAFF85A}"/>
                    </a:ext>
                  </a:extLst>
                </p:cNvPr>
                <p:cNvSpPr/>
                <p:nvPr/>
              </p:nvSpPr>
              <p:spPr>
                <a:xfrm>
                  <a:off x="6123685" y="3848083"/>
                  <a:ext cx="123933" cy="215444"/>
                </a:xfrm>
                <a:prstGeom prst="rect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txBody>
                <a:bodyPr wrap="square" anchor="ctr">
                  <a:spAutoFit/>
                </a:bodyPr>
                <a:lstStyle/>
                <a:p>
                  <a:pPr lvl="0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450" i="1" dirty="0">
                                <a:ln>
                                  <a:solidFill>
                                    <a:schemeClr val="bg1">
                                      <a:alpha val="15000"/>
                                    </a:schemeClr>
                                  </a:solidFill>
                                </a:ln>
                                <a:solidFill>
                                  <a:schemeClr val="lt1"/>
                                </a:solidFill>
                                <a:latin typeface="Cambria Math" panose="02040503050406030204" pitchFamily="18" charset="0"/>
                                <a:ea typeface="KoPub돋움체 Medium" panose="00000600000000000000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450" i="1" dirty="0">
                                <a:ln>
                                  <a:solidFill>
                                    <a:schemeClr val="bg1">
                                      <a:alpha val="15000"/>
                                    </a:schemeClr>
                                  </a:solidFill>
                                </a:ln>
                                <a:solidFill>
                                  <a:schemeClr val="lt1"/>
                                </a:solidFill>
                                <a:latin typeface="Cambria Math" panose="02040503050406030204" pitchFamily="18" charset="0"/>
                                <a:ea typeface="KoPub돋움체 Medium" panose="00000600000000000000" pitchFamily="2" charset="-127"/>
                              </a:rPr>
                              <m:t>𝑉</m:t>
                            </m:r>
                          </m:e>
                          <m:sub>
                            <m:r>
                              <a:rPr lang="en-US" altLang="ko-KR" sz="450" i="1" dirty="0">
                                <a:ln>
                                  <a:solidFill>
                                    <a:schemeClr val="bg1">
                                      <a:alpha val="15000"/>
                                    </a:schemeClr>
                                  </a:solidFill>
                                </a:ln>
                                <a:solidFill>
                                  <a:schemeClr val="lt1"/>
                                </a:solidFill>
                                <a:latin typeface="Cambria Math" panose="02040503050406030204" pitchFamily="18" charset="0"/>
                                <a:ea typeface="KoPub돋움체 Medium" panose="00000600000000000000" pitchFamily="2" charset="-127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altLang="ko-KR" sz="450" dirty="0">
                    <a:ln>
                      <a:solidFill>
                        <a:schemeClr val="bg1">
                          <a:alpha val="15000"/>
                        </a:schemeClr>
                      </a:solidFill>
                    </a:ln>
                    <a:solidFill>
                      <a:schemeClr val="lt1"/>
                    </a:solidFill>
                    <a:latin typeface="KoPub돋움체 Medium" panose="00000600000000000000" pitchFamily="2" charset="-127"/>
                    <a:ea typeface="KoPub돋움체 Medium" panose="00000600000000000000" pitchFamily="2" charset="-127"/>
                  </a:endParaRPr>
                </a:p>
              </p:txBody>
            </p:sp>
          </mc:Choice>
          <mc:Fallback xmlns="">
            <p:sp>
              <p:nvSpPr>
                <p:cNvPr id="18" name="직사각형 17">
                  <a:extLst>
                    <a:ext uri="{FF2B5EF4-FFF2-40B4-BE49-F238E27FC236}">
                      <a16:creationId xmlns:a16="http://schemas.microsoft.com/office/drawing/2014/main" id="{5392DCA6-361E-452B-ABF3-4BCAACAFF85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23685" y="3848083"/>
                  <a:ext cx="123933" cy="21544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solidFill>
                    <a:schemeClr val="bg1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직사각형 18">
                  <a:extLst>
                    <a:ext uri="{FF2B5EF4-FFF2-40B4-BE49-F238E27FC236}">
                      <a16:creationId xmlns:a16="http://schemas.microsoft.com/office/drawing/2014/main" id="{5392DCA6-361E-452B-ABF3-4BCAACAFF85A}"/>
                    </a:ext>
                  </a:extLst>
                </p:cNvPr>
                <p:cNvSpPr/>
                <p:nvPr/>
              </p:nvSpPr>
              <p:spPr>
                <a:xfrm>
                  <a:off x="6302775" y="3846294"/>
                  <a:ext cx="123933" cy="215444"/>
                </a:xfrm>
                <a:prstGeom prst="rect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txBody>
                <a:bodyPr wrap="square" anchor="ctr">
                  <a:spAutoFit/>
                </a:bodyPr>
                <a:lstStyle/>
                <a:p>
                  <a:pPr lvl="0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450" i="1" dirty="0">
                                <a:ln>
                                  <a:solidFill>
                                    <a:schemeClr val="bg1">
                                      <a:alpha val="15000"/>
                                    </a:schemeClr>
                                  </a:solidFill>
                                </a:ln>
                                <a:solidFill>
                                  <a:schemeClr val="lt1"/>
                                </a:solidFill>
                                <a:latin typeface="Cambria Math" panose="02040503050406030204" pitchFamily="18" charset="0"/>
                                <a:ea typeface="KoPub돋움체 Medium" panose="00000600000000000000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450" i="1" dirty="0">
                                <a:ln>
                                  <a:solidFill>
                                    <a:schemeClr val="bg1">
                                      <a:alpha val="15000"/>
                                    </a:schemeClr>
                                  </a:solidFill>
                                </a:ln>
                                <a:solidFill>
                                  <a:schemeClr val="lt1"/>
                                </a:solidFill>
                                <a:latin typeface="Cambria Math" panose="02040503050406030204" pitchFamily="18" charset="0"/>
                                <a:ea typeface="KoPub돋움체 Medium" panose="00000600000000000000" pitchFamily="2" charset="-127"/>
                              </a:rPr>
                              <m:t>𝑉</m:t>
                            </m:r>
                          </m:e>
                          <m:sub>
                            <m:r>
                              <a:rPr lang="en-US" altLang="ko-KR" sz="450" i="1" dirty="0">
                                <a:ln>
                                  <a:solidFill>
                                    <a:schemeClr val="bg1">
                                      <a:alpha val="15000"/>
                                    </a:schemeClr>
                                  </a:solidFill>
                                </a:ln>
                                <a:solidFill>
                                  <a:schemeClr val="lt1"/>
                                </a:solidFill>
                                <a:latin typeface="Cambria Math" panose="02040503050406030204" pitchFamily="18" charset="0"/>
                                <a:ea typeface="KoPub돋움체 Medium" panose="00000600000000000000" pitchFamily="2" charset="-127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altLang="ko-KR" sz="450" dirty="0">
                    <a:ln>
                      <a:solidFill>
                        <a:schemeClr val="bg1">
                          <a:alpha val="15000"/>
                        </a:schemeClr>
                      </a:solidFill>
                    </a:ln>
                    <a:solidFill>
                      <a:schemeClr val="lt1"/>
                    </a:solidFill>
                    <a:latin typeface="KoPub돋움체 Medium" panose="00000600000000000000" pitchFamily="2" charset="-127"/>
                    <a:ea typeface="KoPub돋움체 Medium" panose="00000600000000000000" pitchFamily="2" charset="-127"/>
                  </a:endParaRPr>
                </a:p>
              </p:txBody>
            </p:sp>
          </mc:Choice>
          <mc:Fallback xmlns="">
            <p:sp>
              <p:nvSpPr>
                <p:cNvPr id="19" name="직사각형 18">
                  <a:extLst>
                    <a:ext uri="{FF2B5EF4-FFF2-40B4-BE49-F238E27FC236}">
                      <a16:creationId xmlns:a16="http://schemas.microsoft.com/office/drawing/2014/main" id="{5392DCA6-361E-452B-ABF3-4BCAACAFF85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02775" y="3846294"/>
                  <a:ext cx="123933" cy="215444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solidFill>
                    <a:schemeClr val="bg1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직사각형 19">
                  <a:extLst>
                    <a:ext uri="{FF2B5EF4-FFF2-40B4-BE49-F238E27FC236}">
                      <a16:creationId xmlns:a16="http://schemas.microsoft.com/office/drawing/2014/main" id="{5392DCA6-361E-452B-ABF3-4BCAACAFF85A}"/>
                    </a:ext>
                  </a:extLst>
                </p:cNvPr>
                <p:cNvSpPr/>
                <p:nvPr/>
              </p:nvSpPr>
              <p:spPr>
                <a:xfrm>
                  <a:off x="6479024" y="3846294"/>
                  <a:ext cx="123933" cy="215444"/>
                </a:xfrm>
                <a:prstGeom prst="rect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txBody>
                <a:bodyPr wrap="square" anchor="ctr">
                  <a:spAutoFit/>
                </a:bodyPr>
                <a:lstStyle/>
                <a:p>
                  <a:pPr lvl="0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450" i="1" dirty="0">
                                <a:ln>
                                  <a:solidFill>
                                    <a:schemeClr val="bg1">
                                      <a:alpha val="15000"/>
                                    </a:schemeClr>
                                  </a:solidFill>
                                </a:ln>
                                <a:solidFill>
                                  <a:schemeClr val="lt1"/>
                                </a:solidFill>
                                <a:latin typeface="Cambria Math" panose="02040503050406030204" pitchFamily="18" charset="0"/>
                                <a:ea typeface="KoPub돋움체 Medium" panose="00000600000000000000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450" i="1" dirty="0">
                                <a:ln>
                                  <a:solidFill>
                                    <a:schemeClr val="bg1">
                                      <a:alpha val="15000"/>
                                    </a:schemeClr>
                                  </a:solidFill>
                                </a:ln>
                                <a:solidFill>
                                  <a:schemeClr val="lt1"/>
                                </a:solidFill>
                                <a:latin typeface="Cambria Math" panose="02040503050406030204" pitchFamily="18" charset="0"/>
                                <a:ea typeface="KoPub돋움체 Medium" panose="00000600000000000000" pitchFamily="2" charset="-127"/>
                              </a:rPr>
                              <m:t>𝑉</m:t>
                            </m:r>
                          </m:e>
                          <m:sub>
                            <m:r>
                              <a:rPr lang="en-US" altLang="ko-KR" sz="450" i="1" dirty="0">
                                <a:ln>
                                  <a:solidFill>
                                    <a:schemeClr val="bg1">
                                      <a:alpha val="15000"/>
                                    </a:schemeClr>
                                  </a:solidFill>
                                </a:ln>
                                <a:solidFill>
                                  <a:schemeClr val="lt1"/>
                                </a:solidFill>
                                <a:latin typeface="Cambria Math" panose="02040503050406030204" pitchFamily="18" charset="0"/>
                                <a:ea typeface="KoPub돋움체 Medium" panose="00000600000000000000" pitchFamily="2" charset="-127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altLang="ko-KR" sz="450" dirty="0">
                    <a:ln>
                      <a:solidFill>
                        <a:schemeClr val="bg1">
                          <a:alpha val="15000"/>
                        </a:schemeClr>
                      </a:solidFill>
                    </a:ln>
                    <a:solidFill>
                      <a:schemeClr val="lt1"/>
                    </a:solidFill>
                    <a:latin typeface="KoPub돋움체 Medium" panose="00000600000000000000" pitchFamily="2" charset="-127"/>
                    <a:ea typeface="KoPub돋움체 Medium" panose="00000600000000000000" pitchFamily="2" charset="-127"/>
                  </a:endParaRPr>
                </a:p>
              </p:txBody>
            </p:sp>
          </mc:Choice>
          <mc:Fallback xmlns="">
            <p:sp>
              <p:nvSpPr>
                <p:cNvPr id="20" name="직사각형 19">
                  <a:extLst>
                    <a:ext uri="{FF2B5EF4-FFF2-40B4-BE49-F238E27FC236}">
                      <a16:creationId xmlns:a16="http://schemas.microsoft.com/office/drawing/2014/main" id="{5392DCA6-361E-452B-ABF3-4BCAACAFF85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79024" y="3846294"/>
                  <a:ext cx="123933" cy="215444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solidFill>
                    <a:schemeClr val="bg1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1" name="직선 연결선 20"/>
            <p:cNvCxnSpPr/>
            <p:nvPr/>
          </p:nvCxnSpPr>
          <p:spPr>
            <a:xfrm flipV="1">
              <a:off x="7580719" y="3933056"/>
              <a:ext cx="382874" cy="4836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87457" y="2623051"/>
              <a:ext cx="2483370" cy="983675"/>
            </a:xfrm>
            <a:prstGeom prst="rect">
              <a:avLst/>
            </a:prstGeom>
          </p:spPr>
        </p:pic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058841" y="3748071"/>
              <a:ext cx="2505386" cy="1013710"/>
            </a:xfrm>
            <a:prstGeom prst="rect">
              <a:avLst/>
            </a:prstGeom>
          </p:spPr>
        </p:pic>
        <p:sp>
          <p:nvSpPr>
            <p:cNvPr id="24" name="직사각형 23"/>
            <p:cNvSpPr/>
            <p:nvPr/>
          </p:nvSpPr>
          <p:spPr>
            <a:xfrm>
              <a:off x="429601" y="909668"/>
              <a:ext cx="8166930" cy="3385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/>
              <a:r>
                <a:rPr lang="en-US" altLang="ko-KR" sz="1050" b="1" spc="-68" dirty="0">
                  <a:ln>
                    <a:solidFill>
                      <a:prstClr val="black">
                        <a:lumMod val="85000"/>
                        <a:lumOff val="15000"/>
                        <a:alpha val="15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(</a:t>
              </a:r>
              <a:r>
                <a:rPr lang="ko-KR" altLang="en-US" sz="1050" b="1" spc="-68" dirty="0">
                  <a:ln>
                    <a:solidFill>
                      <a:prstClr val="black">
                        <a:lumMod val="85000"/>
                        <a:lumOff val="15000"/>
                        <a:alpha val="15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연구 목표</a:t>
              </a:r>
              <a:r>
                <a:rPr lang="en-US" altLang="ko-KR" sz="1050" b="1" spc="-68" dirty="0">
                  <a:ln>
                    <a:solidFill>
                      <a:prstClr val="black">
                        <a:lumMod val="85000"/>
                        <a:lumOff val="15000"/>
                        <a:alpha val="15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) </a:t>
              </a:r>
              <a:r>
                <a:rPr lang="ko-KR" altLang="en-US" sz="1050" spc="-68" dirty="0">
                  <a:ln>
                    <a:solidFill>
                      <a:prstClr val="black">
                        <a:lumMod val="85000"/>
                        <a:lumOff val="15000"/>
                        <a:alpha val="15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부정기선 해운시장 분석 및 예측에 인공지능 기법을 적용함으로써</a:t>
              </a:r>
              <a:r>
                <a:rPr lang="en-US" altLang="ko-KR" sz="1050" spc="-68" dirty="0">
                  <a:ln>
                    <a:solidFill>
                      <a:prstClr val="black">
                        <a:lumMod val="85000"/>
                        <a:lumOff val="15000"/>
                        <a:alpha val="15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 </a:t>
              </a:r>
              <a:r>
                <a:rPr lang="ko-KR" altLang="en-US" sz="1050" spc="-68" dirty="0">
                  <a:ln>
                    <a:solidFill>
                      <a:prstClr val="black">
                        <a:lumMod val="85000"/>
                        <a:lumOff val="15000"/>
                        <a:alpha val="15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의사결정의 신뢰도 제고 및 해운업 경쟁력 강화</a:t>
              </a:r>
              <a:endParaRPr lang="en-US" altLang="ko-KR" sz="1050" spc="-68" dirty="0">
                <a:ln>
                  <a:solidFill>
                    <a:prstClr val="black">
                      <a:lumMod val="85000"/>
                      <a:lumOff val="15000"/>
                      <a:alpha val="15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endParaRPr>
            </a:p>
          </p:txBody>
        </p:sp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058841" y="4868686"/>
              <a:ext cx="2508766" cy="98405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4321973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건화물선운임지수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(BDI)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예측</a:t>
            </a:r>
            <a:r>
              <a:rPr lang="en-US" altLang="ko-KR" sz="1050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050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연구 내용</a:t>
            </a:r>
            <a:endParaRPr lang="ko-KR" altLang="en-US" dirty="0">
              <a:solidFill>
                <a:srgbClr val="C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1" name="내용 개체 틀 2">
            <a:extLst>
              <a:ext uri="{FF2B5EF4-FFF2-40B4-BE49-F238E27FC236}">
                <a16:creationId xmlns:a16="http://schemas.microsoft.com/office/drawing/2014/main" id="{56BFDB17-5821-33C2-EAEF-BECDA39B25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488" y="881337"/>
            <a:ext cx="5915025" cy="3876754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US" altLang="ko-KR" sz="1050" b="1" spc="-68" dirty="0">
                <a:ln>
                  <a:solidFill>
                    <a:prstClr val="black">
                      <a:lumMod val="85000"/>
                      <a:lumOff val="15000"/>
                      <a:alpha val="15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LSTM, RNN</a:t>
            </a:r>
            <a:r>
              <a:rPr lang="ko-KR" altLang="en-US" sz="1050" b="1" spc="-68" dirty="0">
                <a:ln>
                  <a:solidFill>
                    <a:prstClr val="black">
                      <a:lumMod val="85000"/>
                      <a:lumOff val="15000"/>
                      <a:alpha val="15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을 활용한 일 단위 </a:t>
            </a:r>
            <a:r>
              <a:rPr lang="en-US" altLang="ko-KR" sz="1050" b="1" spc="-68" dirty="0">
                <a:ln>
                  <a:solidFill>
                    <a:prstClr val="black">
                      <a:lumMod val="85000"/>
                      <a:lumOff val="15000"/>
                      <a:alpha val="15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BDI </a:t>
            </a:r>
            <a:r>
              <a:rPr lang="ko-KR" altLang="en-US" sz="1050" b="1" spc="-68" dirty="0">
                <a:ln>
                  <a:solidFill>
                    <a:prstClr val="black">
                      <a:lumMod val="85000"/>
                      <a:lumOff val="15000"/>
                      <a:alpha val="15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예측</a:t>
            </a:r>
            <a:endParaRPr lang="en-US" altLang="ko-KR" sz="1050" b="1" spc="-68" dirty="0">
              <a:ln>
                <a:solidFill>
                  <a:prstClr val="black">
                    <a:lumMod val="85000"/>
                    <a:lumOff val="15000"/>
                    <a:alpha val="15000"/>
                  </a:prst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  <a:cs typeface="+mn-cs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050" spc="-68" dirty="0">
                <a:ln>
                  <a:solidFill>
                    <a:prstClr val="black">
                      <a:lumMod val="85000"/>
                      <a:lumOff val="15000"/>
                      <a:alpha val="15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BDI</a:t>
            </a:r>
            <a:r>
              <a:rPr lang="ko-KR" altLang="en-US" sz="1050" spc="-68" dirty="0">
                <a:ln>
                  <a:solidFill>
                    <a:prstClr val="black">
                      <a:lumMod val="85000"/>
                      <a:lumOff val="15000"/>
                      <a:alpha val="15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 일 단위 예측을 하기 위해 </a:t>
            </a:r>
            <a:r>
              <a:rPr lang="en-US" altLang="ko-KR" sz="1050" spc="-68" dirty="0">
                <a:ln>
                  <a:solidFill>
                    <a:prstClr val="black">
                      <a:lumMod val="85000"/>
                      <a:lumOff val="15000"/>
                      <a:alpha val="15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BCI, BSI, BPI</a:t>
            </a:r>
            <a:r>
              <a:rPr lang="ko-KR" altLang="en-US" sz="1050" spc="-68" dirty="0">
                <a:ln>
                  <a:solidFill>
                    <a:prstClr val="black">
                      <a:lumMod val="85000"/>
                      <a:lumOff val="15000"/>
                      <a:alpha val="15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와 유의미하다고 판단된 외부 변수 조합을 사용</a:t>
            </a:r>
            <a:endParaRPr lang="en-US" altLang="ko-KR" sz="1050" spc="-68" dirty="0">
              <a:ln>
                <a:solidFill>
                  <a:prstClr val="black">
                    <a:lumMod val="85000"/>
                    <a:lumOff val="15000"/>
                    <a:alpha val="15000"/>
                  </a:prst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  <a:cs typeface="+mn-cs"/>
            </a:endParaRPr>
          </a:p>
          <a:p>
            <a:pPr marL="0" indent="0">
              <a:buNone/>
            </a:pPr>
            <a:r>
              <a:rPr lang="en-US" altLang="ko-KR" sz="1050" spc="-68" dirty="0">
                <a:ln>
                  <a:solidFill>
                    <a:prstClr val="black">
                      <a:lumMod val="85000"/>
                      <a:lumOff val="15000"/>
                      <a:alpha val="15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   -  </a:t>
            </a:r>
            <a:r>
              <a:rPr lang="ko-KR" altLang="en-US" sz="1050" spc="-68" dirty="0">
                <a:ln>
                  <a:solidFill>
                    <a:prstClr val="black">
                      <a:lumMod val="85000"/>
                      <a:lumOff val="15000"/>
                      <a:alpha val="15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외부 변수</a:t>
            </a:r>
            <a:r>
              <a:rPr lang="en-US" altLang="ko-KR" sz="1050" spc="-68" dirty="0">
                <a:ln>
                  <a:solidFill>
                    <a:prstClr val="black">
                      <a:lumMod val="85000"/>
                      <a:lumOff val="15000"/>
                      <a:alpha val="15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: </a:t>
            </a:r>
            <a:r>
              <a:rPr lang="ko-KR" altLang="en-US" sz="1050" spc="-68" dirty="0">
                <a:ln>
                  <a:solidFill>
                    <a:prstClr val="black">
                      <a:lumMod val="85000"/>
                      <a:lumOff val="15000"/>
                      <a:alpha val="15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국제유가</a:t>
            </a:r>
            <a:r>
              <a:rPr lang="en-US" altLang="ko-KR" sz="1050" spc="-68" dirty="0">
                <a:ln>
                  <a:solidFill>
                    <a:prstClr val="black">
                      <a:lumMod val="85000"/>
                      <a:lumOff val="15000"/>
                      <a:alpha val="15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, </a:t>
            </a:r>
            <a:r>
              <a:rPr lang="ko-KR" altLang="en-US" sz="1050" spc="-68" dirty="0">
                <a:ln>
                  <a:solidFill>
                    <a:prstClr val="black">
                      <a:lumMod val="85000"/>
                      <a:lumOff val="15000"/>
                      <a:alpha val="15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엔화 환율</a:t>
            </a:r>
            <a:r>
              <a:rPr lang="en-US" altLang="ko-KR" sz="1050" spc="-68" dirty="0">
                <a:ln>
                  <a:solidFill>
                    <a:prstClr val="black">
                      <a:lumMod val="85000"/>
                      <a:lumOff val="15000"/>
                      <a:alpha val="15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, </a:t>
            </a:r>
            <a:r>
              <a:rPr lang="ko-KR" altLang="en-US" sz="1050" spc="-68" dirty="0">
                <a:ln>
                  <a:solidFill>
                    <a:prstClr val="black">
                      <a:lumMod val="85000"/>
                      <a:lumOff val="15000"/>
                      <a:alpha val="15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달러화 환율</a:t>
            </a:r>
            <a:r>
              <a:rPr lang="en-US" altLang="ko-KR" sz="1050" spc="-68" dirty="0">
                <a:ln>
                  <a:solidFill>
                    <a:prstClr val="black">
                      <a:lumMod val="85000"/>
                      <a:lumOff val="15000"/>
                      <a:alpha val="15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, </a:t>
            </a:r>
            <a:r>
              <a:rPr lang="ko-KR" altLang="en-US" sz="1050" spc="-68" dirty="0">
                <a:ln>
                  <a:solidFill>
                    <a:prstClr val="black">
                      <a:lumMod val="85000"/>
                      <a:lumOff val="15000"/>
                      <a:alpha val="15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다우존스 지수</a:t>
            </a:r>
            <a:r>
              <a:rPr lang="en-US" altLang="ko-KR" sz="1050" spc="-68" dirty="0">
                <a:ln>
                  <a:solidFill>
                    <a:prstClr val="black">
                      <a:lumMod val="85000"/>
                      <a:lumOff val="15000"/>
                      <a:alpha val="15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, </a:t>
            </a:r>
            <a:r>
              <a:rPr lang="ko-KR" altLang="en-US" sz="1050" spc="-68" dirty="0">
                <a:ln>
                  <a:solidFill>
                    <a:prstClr val="black">
                      <a:lumMod val="85000"/>
                      <a:lumOff val="15000"/>
                      <a:alpha val="15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세계 </a:t>
            </a:r>
            <a:r>
              <a:rPr lang="en-US" altLang="ko-KR" sz="1050" spc="-68" dirty="0">
                <a:ln>
                  <a:solidFill>
                    <a:prstClr val="black">
                      <a:lumMod val="85000"/>
                      <a:lumOff val="15000"/>
                      <a:alpha val="15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GDP, </a:t>
            </a:r>
            <a:r>
              <a:rPr lang="ko-KR" altLang="en-US" sz="1050" spc="-68" dirty="0">
                <a:ln>
                  <a:solidFill>
                    <a:prstClr val="black">
                      <a:lumMod val="85000"/>
                      <a:lumOff val="15000"/>
                      <a:alpha val="15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중국 </a:t>
            </a:r>
            <a:r>
              <a:rPr lang="en-US" altLang="ko-KR" sz="1050" spc="-68" dirty="0">
                <a:ln>
                  <a:solidFill>
                    <a:prstClr val="black">
                      <a:lumMod val="85000"/>
                      <a:lumOff val="15000"/>
                      <a:alpha val="15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GDP </a:t>
            </a:r>
          </a:p>
          <a:p>
            <a:pPr marL="0" indent="0">
              <a:buNone/>
            </a:pPr>
            <a:endParaRPr lang="en-US" altLang="ko-KR" sz="1050" spc="-68" dirty="0">
              <a:ln>
                <a:solidFill>
                  <a:prstClr val="black">
                    <a:lumMod val="85000"/>
                    <a:lumOff val="15000"/>
                    <a:alpha val="15000"/>
                  </a:prst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  <a:cs typeface="+mn-cs"/>
            </a:endParaRPr>
          </a:p>
          <a:p>
            <a:pPr marL="0" indent="0">
              <a:buNone/>
            </a:pPr>
            <a:endParaRPr lang="en-US" altLang="ko-KR" sz="1050" spc="-68" dirty="0">
              <a:ln>
                <a:solidFill>
                  <a:prstClr val="black">
                    <a:lumMod val="85000"/>
                    <a:lumOff val="15000"/>
                    <a:alpha val="15000"/>
                  </a:prst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  <a:cs typeface="+mn-cs"/>
            </a:endParaRPr>
          </a:p>
          <a:p>
            <a:pPr marL="0" indent="0">
              <a:buNone/>
            </a:pPr>
            <a:endParaRPr lang="en-US" altLang="ko-KR" sz="1050" spc="-68" dirty="0">
              <a:ln>
                <a:solidFill>
                  <a:prstClr val="black">
                    <a:lumMod val="85000"/>
                    <a:lumOff val="15000"/>
                    <a:alpha val="15000"/>
                  </a:prst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  <a:cs typeface="+mn-cs"/>
            </a:endParaRPr>
          </a:p>
          <a:p>
            <a:pPr marL="0" indent="0">
              <a:buNone/>
            </a:pPr>
            <a:endParaRPr lang="en-US" altLang="ko-KR" sz="1050" spc="-68" dirty="0">
              <a:ln>
                <a:solidFill>
                  <a:prstClr val="black">
                    <a:lumMod val="85000"/>
                    <a:lumOff val="15000"/>
                    <a:alpha val="15000"/>
                  </a:prst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  <a:cs typeface="+mn-cs"/>
            </a:endParaRPr>
          </a:p>
          <a:p>
            <a:pPr marL="0" indent="0">
              <a:buNone/>
            </a:pPr>
            <a:endParaRPr lang="en-US" altLang="ko-KR" sz="1050" spc="-68" dirty="0">
              <a:ln>
                <a:solidFill>
                  <a:prstClr val="black">
                    <a:lumMod val="85000"/>
                    <a:lumOff val="15000"/>
                    <a:alpha val="15000"/>
                  </a:prst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  <a:cs typeface="+mn-cs"/>
            </a:endParaRPr>
          </a:p>
          <a:p>
            <a:pPr marL="0" indent="0">
              <a:buNone/>
            </a:pPr>
            <a:endParaRPr lang="en-US" altLang="ko-KR" sz="1050" spc="-68" dirty="0">
              <a:ln>
                <a:solidFill>
                  <a:prstClr val="black">
                    <a:lumMod val="85000"/>
                    <a:lumOff val="15000"/>
                    <a:alpha val="15000"/>
                  </a:prst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  <a:cs typeface="+mn-cs"/>
            </a:endParaRPr>
          </a:p>
          <a:p>
            <a:pPr marL="0" indent="0">
              <a:buNone/>
            </a:pPr>
            <a:endParaRPr lang="en-US" altLang="ko-KR" sz="1050" spc="-68" dirty="0">
              <a:ln>
                <a:solidFill>
                  <a:prstClr val="black">
                    <a:lumMod val="85000"/>
                    <a:lumOff val="15000"/>
                    <a:alpha val="15000"/>
                  </a:prst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  <a:cs typeface="+mn-cs"/>
            </a:endParaRPr>
          </a:p>
          <a:p>
            <a:pPr marL="214313" indent="-214313">
              <a:buFont typeface="Wingdings" panose="05000000000000000000" pitchFamily="2" charset="2"/>
              <a:buChar char="§"/>
            </a:pPr>
            <a:endParaRPr lang="en-US" altLang="ko-KR" sz="1050" spc="-68" dirty="0">
              <a:ln>
                <a:solidFill>
                  <a:prstClr val="black">
                    <a:lumMod val="85000"/>
                    <a:lumOff val="15000"/>
                    <a:alpha val="15000"/>
                  </a:prst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altLang="ko-KR" sz="1050" spc="-68" dirty="0">
              <a:ln>
                <a:solidFill>
                  <a:prstClr val="black">
                    <a:lumMod val="85000"/>
                    <a:lumOff val="15000"/>
                    <a:alpha val="15000"/>
                  </a:prst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altLang="ko-KR" sz="1050" spc="-68" dirty="0">
              <a:ln>
                <a:solidFill>
                  <a:prstClr val="black">
                    <a:lumMod val="85000"/>
                    <a:lumOff val="15000"/>
                    <a:alpha val="15000"/>
                  </a:prst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altLang="ko-KR" sz="1050" spc="-68" dirty="0">
              <a:ln>
                <a:solidFill>
                  <a:prstClr val="black">
                    <a:lumMod val="85000"/>
                    <a:lumOff val="15000"/>
                    <a:alpha val="15000"/>
                  </a:prst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050" spc="-68" dirty="0">
                <a:ln>
                  <a:solidFill>
                    <a:prstClr val="black">
                      <a:lumMod val="85000"/>
                      <a:lumOff val="15000"/>
                      <a:alpha val="15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</a:rPr>
              <a:t>연구결과 </a:t>
            </a:r>
            <a:r>
              <a:rPr lang="en-US" altLang="ko-KR" sz="1050" spc="-68" dirty="0">
                <a:ln>
                  <a:solidFill>
                    <a:prstClr val="black">
                      <a:lumMod val="85000"/>
                      <a:lumOff val="15000"/>
                      <a:alpha val="15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</a:rPr>
              <a:t>LSTM</a:t>
            </a:r>
            <a:r>
              <a:rPr lang="ko-KR" altLang="en-US" sz="1050" spc="-68" dirty="0">
                <a:ln>
                  <a:solidFill>
                    <a:prstClr val="black">
                      <a:lumMod val="85000"/>
                      <a:lumOff val="15000"/>
                      <a:alpha val="15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</a:rPr>
              <a:t>의 성능이 </a:t>
            </a:r>
            <a:r>
              <a:rPr lang="en-US" altLang="ko-KR" sz="1050" spc="-68" dirty="0">
                <a:ln>
                  <a:solidFill>
                    <a:prstClr val="black">
                      <a:lumMod val="85000"/>
                      <a:lumOff val="15000"/>
                      <a:alpha val="15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</a:rPr>
              <a:t>RNN</a:t>
            </a:r>
            <a:r>
              <a:rPr lang="ko-KR" altLang="en-US" sz="1050" spc="-68" dirty="0">
                <a:ln>
                  <a:solidFill>
                    <a:prstClr val="black">
                      <a:lumMod val="85000"/>
                      <a:lumOff val="15000"/>
                      <a:alpha val="15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</a:rPr>
              <a:t> 성능보다 우수했음</a:t>
            </a:r>
            <a:endParaRPr lang="en-US" altLang="ko-KR" sz="1050" spc="-68" dirty="0">
              <a:ln>
                <a:solidFill>
                  <a:prstClr val="black">
                    <a:lumMod val="85000"/>
                    <a:lumOff val="15000"/>
                    <a:alpha val="15000"/>
                  </a:prst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050" spc="-68" dirty="0">
                <a:ln>
                  <a:solidFill>
                    <a:prstClr val="black">
                      <a:lumMod val="85000"/>
                      <a:lumOff val="15000"/>
                      <a:alpha val="15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외부 변수사용과 파라미터튜닝을 통하여 기존의 </a:t>
            </a:r>
            <a:r>
              <a:rPr lang="en-US" altLang="ko-KR" sz="1050" spc="-68" dirty="0">
                <a:ln>
                  <a:solidFill>
                    <a:prstClr val="black">
                      <a:lumMod val="85000"/>
                      <a:lumOff val="15000"/>
                      <a:alpha val="15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LSTM</a:t>
            </a:r>
            <a:r>
              <a:rPr lang="ko-KR" altLang="en-US" sz="1050" spc="-68" dirty="0">
                <a:ln>
                  <a:solidFill>
                    <a:prstClr val="black">
                      <a:lumMod val="85000"/>
                      <a:lumOff val="15000"/>
                      <a:alpha val="15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성능보다 개선시킴 </a:t>
            </a:r>
            <a:r>
              <a:rPr lang="en-US" altLang="ko-KR" sz="1050" spc="-68" dirty="0">
                <a:ln>
                  <a:solidFill>
                    <a:prstClr val="black">
                      <a:lumMod val="85000"/>
                      <a:lumOff val="15000"/>
                      <a:alpha val="15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(</a:t>
            </a:r>
            <a:r>
              <a:rPr lang="ko-KR" altLang="en-US" sz="1050" spc="-68" dirty="0">
                <a:ln>
                  <a:solidFill>
                    <a:prstClr val="black">
                      <a:lumMod val="85000"/>
                      <a:lumOff val="15000"/>
                      <a:alpha val="15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실제 값 대비 상관계수 </a:t>
            </a:r>
            <a:r>
              <a:rPr lang="en-US" altLang="ko-KR" sz="1050" spc="-68" dirty="0">
                <a:ln>
                  <a:solidFill>
                    <a:prstClr val="black">
                      <a:lumMod val="85000"/>
                      <a:lumOff val="15000"/>
                      <a:alpha val="15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0.94, RMSE 30%</a:t>
            </a:r>
            <a:r>
              <a:rPr lang="ko-KR" altLang="en-US" sz="1050" spc="-68" dirty="0">
                <a:ln>
                  <a:solidFill>
                    <a:prstClr val="black">
                      <a:lumMod val="85000"/>
                      <a:lumOff val="15000"/>
                      <a:alpha val="15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정도 향상</a:t>
            </a:r>
            <a:r>
              <a:rPr lang="en-US" altLang="ko-KR" sz="1050" spc="-68" dirty="0">
                <a:ln>
                  <a:solidFill>
                    <a:prstClr val="black">
                      <a:lumMod val="85000"/>
                      <a:lumOff val="15000"/>
                      <a:alpha val="15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050" spc="-68" dirty="0">
                <a:ln>
                  <a:solidFill>
                    <a:prstClr val="black">
                      <a:lumMod val="85000"/>
                      <a:lumOff val="15000"/>
                      <a:alpha val="15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일 단위 예측의 한계가 존재</a:t>
            </a:r>
            <a:r>
              <a:rPr lang="en-US" altLang="ko-KR" sz="1050" spc="-68" dirty="0">
                <a:ln>
                  <a:solidFill>
                    <a:prstClr val="black">
                      <a:lumMod val="85000"/>
                      <a:lumOff val="15000"/>
                      <a:alpha val="15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 – </a:t>
            </a:r>
            <a:r>
              <a:rPr lang="ko-KR" altLang="en-US" sz="1050" spc="-68" dirty="0">
                <a:ln>
                  <a:solidFill>
                    <a:prstClr val="black">
                      <a:lumMod val="85000"/>
                      <a:lumOff val="15000"/>
                      <a:alpha val="15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의사결정은 적어도 월 단위 예측을 기반으로 한  의사결정이 필요</a:t>
            </a:r>
          </a:p>
          <a:p>
            <a:pPr marL="0" indent="0">
              <a:buNone/>
            </a:pPr>
            <a:endParaRPr lang="en-US" altLang="ko-KR" sz="1050" spc="-68" dirty="0">
              <a:ln>
                <a:solidFill>
                  <a:prstClr val="black">
                    <a:lumMod val="85000"/>
                    <a:lumOff val="15000"/>
                    <a:alpha val="15000"/>
                  </a:prst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  <a:cs typeface="+mn-cs"/>
            </a:endParaRPr>
          </a:p>
          <a:p>
            <a:pPr marL="0" indent="0">
              <a:buNone/>
            </a:pPr>
            <a:endParaRPr lang="en-US" altLang="ko-KR" sz="1050" spc="-68" dirty="0">
              <a:ln>
                <a:solidFill>
                  <a:prstClr val="black">
                    <a:lumMod val="85000"/>
                    <a:lumOff val="15000"/>
                    <a:alpha val="15000"/>
                  </a:prst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  <a:cs typeface="+mn-cs"/>
            </a:endParaRPr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76802668-03E1-6681-7D15-8186A1E571D9}"/>
              </a:ext>
            </a:extLst>
          </p:cNvPr>
          <p:cNvGrpSpPr/>
          <p:nvPr/>
        </p:nvGrpSpPr>
        <p:grpSpPr>
          <a:xfrm>
            <a:off x="557046" y="1861100"/>
            <a:ext cx="2503991" cy="1714793"/>
            <a:chOff x="692898" y="2234903"/>
            <a:chExt cx="3482999" cy="2519735"/>
          </a:xfrm>
        </p:grpSpPr>
        <p:pic>
          <p:nvPicPr>
            <p:cNvPr id="53" name="그림 52">
              <a:extLst>
                <a:ext uri="{FF2B5EF4-FFF2-40B4-BE49-F238E27FC236}">
                  <a16:creationId xmlns:a16="http://schemas.microsoft.com/office/drawing/2014/main" id="{5C6279A3-1C0F-04A6-3930-A2E7B0320B5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2898" y="2234903"/>
              <a:ext cx="3475054" cy="2519735"/>
            </a:xfrm>
            <a:prstGeom prst="rect">
              <a:avLst/>
            </a:prstGeom>
          </p:spPr>
        </p:pic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74A576D2-025C-3A2B-02D1-39A33E7946AC}"/>
                </a:ext>
              </a:extLst>
            </p:cNvPr>
            <p:cNvGrpSpPr/>
            <p:nvPr/>
          </p:nvGrpSpPr>
          <p:grpSpPr>
            <a:xfrm>
              <a:off x="3230680" y="3933059"/>
              <a:ext cx="945217" cy="645717"/>
              <a:chOff x="4685634" y="4466013"/>
              <a:chExt cx="945217" cy="781318"/>
            </a:xfrm>
            <a:solidFill>
              <a:schemeClr val="bg1"/>
            </a:solidFill>
          </p:grpSpPr>
          <p:cxnSp>
            <p:nvCxnSpPr>
              <p:cNvPr id="55" name="직선 연결선 54">
                <a:extLst>
                  <a:ext uri="{FF2B5EF4-FFF2-40B4-BE49-F238E27FC236}">
                    <a16:creationId xmlns:a16="http://schemas.microsoft.com/office/drawing/2014/main" id="{495EE431-C483-DABA-338C-334FBE1BFF2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85634" y="5034382"/>
                <a:ext cx="324036" cy="5965"/>
              </a:xfrm>
              <a:prstGeom prst="line">
                <a:avLst/>
              </a:prstGeom>
              <a:grpFill/>
              <a:ln w="28575">
                <a:solidFill>
                  <a:srgbClr val="3366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CCE9ED36-5EA6-DF73-D40A-38EC4C031B7B}"/>
                  </a:ext>
                </a:extLst>
              </p:cNvPr>
              <p:cNvSpPr/>
              <p:nvPr/>
            </p:nvSpPr>
            <p:spPr>
              <a:xfrm>
                <a:off x="4883344" y="4898475"/>
                <a:ext cx="655141" cy="348856"/>
              </a:xfrm>
              <a:prstGeom prst="rect">
                <a:avLst/>
              </a:prstGeom>
              <a:grp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675" dirty="0">
                    <a:ln>
                      <a:solidFill>
                        <a:schemeClr val="tx1">
                          <a:lumMod val="85000"/>
                          <a:lumOff val="15000"/>
                          <a:alpha val="1500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anose="00000600000000000000" pitchFamily="2" charset="-127"/>
                    <a:ea typeface="KoPub돋움체 Medium" panose="00000600000000000000" pitchFamily="2" charset="-127"/>
                  </a:rPr>
                  <a:t>RNN</a:t>
                </a:r>
                <a:endParaRPr lang="ko-KR" altLang="en-US" sz="675" dirty="0">
                  <a:ln>
                    <a:solidFill>
                      <a:schemeClr val="tx1">
                        <a:lumMod val="85000"/>
                        <a:lumOff val="15000"/>
                        <a:alpha val="15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endParaRPr>
              </a:p>
            </p:txBody>
          </p:sp>
          <p:cxnSp>
            <p:nvCxnSpPr>
              <p:cNvPr id="57" name="직선 연결선 56">
                <a:extLst>
                  <a:ext uri="{FF2B5EF4-FFF2-40B4-BE49-F238E27FC236}">
                    <a16:creationId xmlns:a16="http://schemas.microsoft.com/office/drawing/2014/main" id="{AF43812B-9E9C-36EB-C642-49513DA3129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85634" y="4838176"/>
                <a:ext cx="324036" cy="0"/>
              </a:xfrm>
              <a:prstGeom prst="line">
                <a:avLst/>
              </a:prstGeom>
              <a:grpFill/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63ED771D-8C4F-44DB-9D9C-13B3D91FDA9B}"/>
                  </a:ext>
                </a:extLst>
              </p:cNvPr>
              <p:cNvSpPr/>
              <p:nvPr/>
            </p:nvSpPr>
            <p:spPr>
              <a:xfrm>
                <a:off x="4883344" y="4686293"/>
                <a:ext cx="655141" cy="348856"/>
              </a:xfrm>
              <a:prstGeom prst="rect">
                <a:avLst/>
              </a:prstGeom>
              <a:grp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675" dirty="0">
                    <a:ln>
                      <a:solidFill>
                        <a:schemeClr val="tx1">
                          <a:lumMod val="85000"/>
                          <a:lumOff val="15000"/>
                          <a:alpha val="1500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anose="00000600000000000000" pitchFamily="2" charset="-127"/>
                    <a:ea typeface="KoPub돋움체 Medium" panose="00000600000000000000" pitchFamily="2" charset="-127"/>
                  </a:rPr>
                  <a:t>LSTM</a:t>
                </a:r>
                <a:endParaRPr lang="ko-KR" altLang="en-US" sz="675" dirty="0">
                  <a:ln>
                    <a:solidFill>
                      <a:schemeClr val="tx1">
                        <a:lumMod val="85000"/>
                        <a:lumOff val="15000"/>
                        <a:alpha val="15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endParaRPr>
              </a:p>
            </p:txBody>
          </p:sp>
          <p:cxnSp>
            <p:nvCxnSpPr>
              <p:cNvPr id="59" name="직선 연결선 58">
                <a:extLst>
                  <a:ext uri="{FF2B5EF4-FFF2-40B4-BE49-F238E27FC236}">
                    <a16:creationId xmlns:a16="http://schemas.microsoft.com/office/drawing/2014/main" id="{585FCE96-4478-7A4B-4346-B95B76AB61C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85634" y="4625904"/>
                <a:ext cx="324036" cy="0"/>
              </a:xfrm>
              <a:prstGeom prst="line">
                <a:avLst/>
              </a:prstGeom>
              <a:grpFill/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8B50FFA2-3338-E912-A915-FD93A2BABF21}"/>
                  </a:ext>
                </a:extLst>
              </p:cNvPr>
              <p:cNvSpPr/>
              <p:nvPr/>
            </p:nvSpPr>
            <p:spPr>
              <a:xfrm>
                <a:off x="4874521" y="4466013"/>
                <a:ext cx="756330" cy="348856"/>
              </a:xfrm>
              <a:prstGeom prst="rect">
                <a:avLst/>
              </a:prstGeom>
              <a:grpFill/>
            </p:spPr>
            <p:txBody>
              <a:bodyPr wrap="none">
                <a:spAutoFit/>
              </a:bodyPr>
              <a:lstStyle/>
              <a:p>
                <a:r>
                  <a:rPr lang="en-US" altLang="ko-KR" sz="675" dirty="0">
                    <a:ln>
                      <a:solidFill>
                        <a:schemeClr val="tx1">
                          <a:lumMod val="85000"/>
                          <a:lumOff val="15000"/>
                          <a:alpha val="1500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anose="00000600000000000000" pitchFamily="2" charset="-127"/>
                    <a:ea typeface="KoPub돋움체 Medium" panose="00000600000000000000" pitchFamily="2" charset="-127"/>
                  </a:rPr>
                  <a:t>Real data</a:t>
                </a:r>
                <a:endParaRPr lang="ko-KR" altLang="en-US" sz="675" dirty="0">
                  <a:ln>
                    <a:solidFill>
                      <a:schemeClr val="tx1">
                        <a:lumMod val="85000"/>
                        <a:lumOff val="15000"/>
                        <a:alpha val="15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endParaRPr>
              </a:p>
            </p:txBody>
          </p:sp>
        </p:grpSp>
      </p:grpSp>
      <p:pic>
        <p:nvPicPr>
          <p:cNvPr id="61" name="그림 60">
            <a:extLst>
              <a:ext uri="{FF2B5EF4-FFF2-40B4-BE49-F238E27FC236}">
                <a16:creationId xmlns:a16="http://schemas.microsoft.com/office/drawing/2014/main" id="{0F705AC9-6771-A1FF-76F1-2CA36EC9B2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9073" y="1960710"/>
            <a:ext cx="2862318" cy="1588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70083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건화물선운임지수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(BDI)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예측</a:t>
            </a:r>
            <a:r>
              <a:rPr lang="en-US" altLang="ko-KR" sz="1050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050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연구 내용</a:t>
            </a:r>
            <a:endParaRPr lang="ko-KR" altLang="en-US" dirty="0">
              <a:solidFill>
                <a:srgbClr val="C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74E29444-6F29-0EE2-4CD0-F687A70B437B}"/>
              </a:ext>
            </a:extLst>
          </p:cNvPr>
          <p:cNvGrpSpPr/>
          <p:nvPr/>
        </p:nvGrpSpPr>
        <p:grpSpPr>
          <a:xfrm>
            <a:off x="1501283" y="1830901"/>
            <a:ext cx="4158462" cy="3003656"/>
            <a:chOff x="1441023" y="2132856"/>
            <a:chExt cx="5544616" cy="4004875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F14D9D97-7867-1DCB-9685-459C7BF8038A}"/>
                </a:ext>
              </a:extLst>
            </p:cNvPr>
            <p:cNvSpPr/>
            <p:nvPr/>
          </p:nvSpPr>
          <p:spPr>
            <a:xfrm>
              <a:off x="3599439" y="4786290"/>
              <a:ext cx="1224136" cy="3442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ln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Output</a:t>
              </a:r>
              <a:endParaRPr lang="ko-KR" altLang="en-US" sz="900" dirty="0"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8DFE5420-A4B4-FD83-BB37-14E831F2636E}"/>
                </a:ext>
              </a:extLst>
            </p:cNvPr>
            <p:cNvSpPr/>
            <p:nvPr/>
          </p:nvSpPr>
          <p:spPr>
            <a:xfrm>
              <a:off x="2086039" y="5303576"/>
              <a:ext cx="1224136" cy="3442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ln>
                    <a:solidFill>
                      <a:srgbClr val="C00000">
                        <a:alpha val="50000"/>
                      </a:srgbClr>
                    </a:solidFill>
                  </a:ln>
                  <a:solidFill>
                    <a:srgbClr val="C00000"/>
                  </a:solidFill>
                  <a:latin typeface="+mj-ea"/>
                  <a:ea typeface="+mj-ea"/>
                </a:rPr>
                <a:t>Phase 1</a:t>
              </a:r>
              <a:endParaRPr lang="ko-KR" altLang="en-US" sz="1200" b="1" dirty="0">
                <a:ln>
                  <a:solidFill>
                    <a:srgbClr val="C00000">
                      <a:alpha val="50000"/>
                    </a:srgbClr>
                  </a:solidFill>
                </a:ln>
                <a:solidFill>
                  <a:srgbClr val="C00000"/>
                </a:solidFill>
                <a:latin typeface="+mj-ea"/>
                <a:ea typeface="+mj-ea"/>
              </a:endParaRPr>
            </a:p>
          </p:txBody>
        </p: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F6F2A2CA-8204-AD22-AD7F-F7AF06D741A5}"/>
                </a:ext>
              </a:extLst>
            </p:cNvPr>
            <p:cNvGrpSpPr/>
            <p:nvPr/>
          </p:nvGrpSpPr>
          <p:grpSpPr>
            <a:xfrm>
              <a:off x="1441023" y="2132856"/>
              <a:ext cx="5544616" cy="4004875"/>
              <a:chOff x="251520" y="2149434"/>
              <a:chExt cx="5544616" cy="4004875"/>
            </a:xfrm>
          </p:grpSpPr>
          <p:sp>
            <p:nvSpPr>
              <p:cNvPr id="29" name="Rectangle 5">
                <a:extLst>
                  <a:ext uri="{FF2B5EF4-FFF2-40B4-BE49-F238E27FC236}">
                    <a16:creationId xmlns:a16="http://schemas.microsoft.com/office/drawing/2014/main" id="{921EA3FD-C407-AD75-4BD8-1EF4A7D7A173}"/>
                  </a:ext>
                </a:extLst>
              </p:cNvPr>
              <p:cNvSpPr/>
              <p:nvPr/>
            </p:nvSpPr>
            <p:spPr>
              <a:xfrm>
                <a:off x="979786" y="2149434"/>
                <a:ext cx="991740" cy="360525"/>
              </a:xfrm>
              <a:prstGeom prst="rect">
                <a:avLst/>
              </a:prstGeom>
              <a:solidFill>
                <a:schemeClr val="accent6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050" dirty="0">
                    <a:ln>
                      <a:solidFill>
                        <a:schemeClr val="bg1">
                          <a:alpha val="15000"/>
                        </a:schemeClr>
                      </a:solidFill>
                    </a:ln>
                    <a:latin typeface="KoPub돋움체 Medium" panose="00000600000000000000" pitchFamily="2" charset="-127"/>
                    <a:ea typeface="KoPub돋움체 Medium" panose="00000600000000000000" pitchFamily="2" charset="-127"/>
                  </a:rPr>
                  <a:t>Raw Data</a:t>
                </a:r>
              </a:p>
            </p:txBody>
          </p:sp>
          <p:sp>
            <p:nvSpPr>
              <p:cNvPr id="30" name="Rectangle 5">
                <a:extLst>
                  <a:ext uri="{FF2B5EF4-FFF2-40B4-BE49-F238E27FC236}">
                    <a16:creationId xmlns:a16="http://schemas.microsoft.com/office/drawing/2014/main" id="{680F673D-F9E5-04CA-4C3C-C1CF268BCC5B}"/>
                  </a:ext>
                </a:extLst>
              </p:cNvPr>
              <p:cNvSpPr/>
              <p:nvPr/>
            </p:nvSpPr>
            <p:spPr>
              <a:xfrm>
                <a:off x="323528" y="3045892"/>
                <a:ext cx="2304256" cy="360525"/>
              </a:xfrm>
              <a:prstGeom prst="rect">
                <a:avLst/>
              </a:prstGeom>
              <a:ln w="571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ln>
                      <a:solidFill>
                        <a:schemeClr val="bg1">
                          <a:alpha val="15000"/>
                        </a:schemeClr>
                      </a:solidFill>
                    </a:ln>
                    <a:latin typeface="KoPub돋움체 Medium" panose="00000600000000000000" pitchFamily="2" charset="-127"/>
                    <a:ea typeface="KoPub돋움체 Medium" panose="00000600000000000000" pitchFamily="2" charset="-127"/>
                  </a:rPr>
                  <a:t>Generate </a:t>
                </a:r>
                <a:r>
                  <a:rPr lang="en-GB" sz="1050" dirty="0">
                    <a:ln>
                      <a:solidFill>
                        <a:schemeClr val="bg1">
                          <a:alpha val="15000"/>
                        </a:schemeClr>
                      </a:solidFill>
                    </a:ln>
                    <a:latin typeface="KoPub돋움체 Medium" panose="00000600000000000000" pitchFamily="2" charset="-127"/>
                    <a:ea typeface="KoPub돋움체 Medium" panose="00000600000000000000" pitchFamily="2" charset="-127"/>
                  </a:rPr>
                  <a:t> Derived variable</a:t>
                </a:r>
              </a:p>
            </p:txBody>
          </p:sp>
          <p:sp>
            <p:nvSpPr>
              <p:cNvPr id="31" name="Rectangle 5">
                <a:extLst>
                  <a:ext uri="{FF2B5EF4-FFF2-40B4-BE49-F238E27FC236}">
                    <a16:creationId xmlns:a16="http://schemas.microsoft.com/office/drawing/2014/main" id="{3068CAB4-96E5-2F3A-1DD0-EBA21299F6AD}"/>
                  </a:ext>
                </a:extLst>
              </p:cNvPr>
              <p:cNvSpPr/>
              <p:nvPr/>
            </p:nvSpPr>
            <p:spPr>
              <a:xfrm>
                <a:off x="323528" y="3917476"/>
                <a:ext cx="2304256" cy="360525"/>
              </a:xfrm>
              <a:prstGeom prst="rect">
                <a:avLst/>
              </a:pr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050" dirty="0">
                    <a:ln>
                      <a:solidFill>
                        <a:schemeClr val="bg1">
                          <a:alpha val="15000"/>
                        </a:schemeClr>
                      </a:solidFill>
                    </a:ln>
                    <a:latin typeface="KoPub돋움체 Medium" panose="00000600000000000000" pitchFamily="2" charset="-127"/>
                    <a:ea typeface="KoPub돋움체 Medium" panose="00000600000000000000" pitchFamily="2" charset="-127"/>
                  </a:rPr>
                  <a:t>DNN Classification</a:t>
                </a:r>
              </a:p>
            </p:txBody>
          </p:sp>
          <p:sp>
            <p:nvSpPr>
              <p:cNvPr id="32" name="화살표: 아래쪽 76">
                <a:extLst>
                  <a:ext uri="{FF2B5EF4-FFF2-40B4-BE49-F238E27FC236}">
                    <a16:creationId xmlns:a16="http://schemas.microsoft.com/office/drawing/2014/main" id="{230C58EA-A954-C5AE-3348-21FFDB46903B}"/>
                  </a:ext>
                </a:extLst>
              </p:cNvPr>
              <p:cNvSpPr/>
              <p:nvPr/>
            </p:nvSpPr>
            <p:spPr>
              <a:xfrm>
                <a:off x="1367644" y="2601778"/>
                <a:ext cx="216024" cy="360525"/>
              </a:xfrm>
              <a:prstGeom prst="down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/>
              </a:p>
            </p:txBody>
          </p:sp>
          <p:sp>
            <p:nvSpPr>
              <p:cNvPr id="33" name="화살표: 아래쪽 77">
                <a:extLst>
                  <a:ext uri="{FF2B5EF4-FFF2-40B4-BE49-F238E27FC236}">
                    <a16:creationId xmlns:a16="http://schemas.microsoft.com/office/drawing/2014/main" id="{E61BAD12-8473-802B-6653-11AF52C8811B}"/>
                  </a:ext>
                </a:extLst>
              </p:cNvPr>
              <p:cNvSpPr/>
              <p:nvPr/>
            </p:nvSpPr>
            <p:spPr>
              <a:xfrm rot="16200000">
                <a:off x="2915816" y="3045890"/>
                <a:ext cx="216024" cy="360525"/>
              </a:xfrm>
              <a:prstGeom prst="down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/>
              </a:p>
            </p:txBody>
          </p:sp>
          <p:sp>
            <p:nvSpPr>
              <p:cNvPr id="34" name="Rectangle 5">
                <a:extLst>
                  <a:ext uri="{FF2B5EF4-FFF2-40B4-BE49-F238E27FC236}">
                    <a16:creationId xmlns:a16="http://schemas.microsoft.com/office/drawing/2014/main" id="{E13927F4-3622-24DE-E422-80DBD2D48D0F}"/>
                  </a:ext>
                </a:extLst>
              </p:cNvPr>
              <p:cNvSpPr/>
              <p:nvPr/>
            </p:nvSpPr>
            <p:spPr>
              <a:xfrm>
                <a:off x="323528" y="4778174"/>
                <a:ext cx="2304256" cy="360525"/>
              </a:xfrm>
              <a:prstGeom prst="rect">
                <a:avLst/>
              </a:prstGeom>
              <a:ln w="57150"/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050" dirty="0">
                    <a:ln>
                      <a:solidFill>
                        <a:schemeClr val="bg1">
                          <a:alpha val="15000"/>
                        </a:schemeClr>
                      </a:solidFill>
                    </a:ln>
                    <a:latin typeface="KoPub돋움체 Medium" panose="00000600000000000000" pitchFamily="2" charset="-127"/>
                    <a:ea typeface="KoPub돋움체 Medium" panose="00000600000000000000" pitchFamily="2" charset="-127"/>
                  </a:rPr>
                  <a:t>Stage (High, Steady, Low)</a:t>
                </a:r>
              </a:p>
            </p:txBody>
          </p:sp>
          <p:sp>
            <p:nvSpPr>
              <p:cNvPr id="35" name="Rectangle 5">
                <a:extLst>
                  <a:ext uri="{FF2B5EF4-FFF2-40B4-BE49-F238E27FC236}">
                    <a16:creationId xmlns:a16="http://schemas.microsoft.com/office/drawing/2014/main" id="{32701313-A161-8A8B-71B8-C0801E81163B}"/>
                  </a:ext>
                </a:extLst>
              </p:cNvPr>
              <p:cNvSpPr/>
              <p:nvPr/>
            </p:nvSpPr>
            <p:spPr>
              <a:xfrm>
                <a:off x="3416224" y="3045889"/>
                <a:ext cx="2304256" cy="360525"/>
              </a:xfrm>
              <a:prstGeom prst="rect">
                <a:avLst/>
              </a:pr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050" spc="-75" dirty="0">
                    <a:ln>
                      <a:solidFill>
                        <a:schemeClr val="bg1">
                          <a:alpha val="15000"/>
                        </a:schemeClr>
                      </a:solidFill>
                    </a:ln>
                    <a:latin typeface="KoPub돋움체 Medium" panose="00000600000000000000" pitchFamily="2" charset="-127"/>
                    <a:ea typeface="KoPub돋움체 Medium" panose="00000600000000000000" pitchFamily="2" charset="-127"/>
                  </a:rPr>
                  <a:t>Statistical / Technical Analysis</a:t>
                </a:r>
              </a:p>
            </p:txBody>
          </p:sp>
          <p:sp>
            <p:nvSpPr>
              <p:cNvPr id="36" name="Rectangle 5">
                <a:extLst>
                  <a:ext uri="{FF2B5EF4-FFF2-40B4-BE49-F238E27FC236}">
                    <a16:creationId xmlns:a16="http://schemas.microsoft.com/office/drawing/2014/main" id="{EF45CFD6-A0AC-6C48-4CF5-680B079B81BF}"/>
                  </a:ext>
                </a:extLst>
              </p:cNvPr>
              <p:cNvSpPr/>
              <p:nvPr/>
            </p:nvSpPr>
            <p:spPr>
              <a:xfrm>
                <a:off x="3416224" y="3917476"/>
                <a:ext cx="2304256" cy="360525"/>
              </a:xfrm>
              <a:prstGeom prst="rect">
                <a:avLst/>
              </a:prstGeom>
              <a:ln w="57150"/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050" dirty="0">
                    <a:ln>
                      <a:solidFill>
                        <a:schemeClr val="bg1">
                          <a:alpha val="15000"/>
                        </a:schemeClr>
                      </a:solidFill>
                    </a:ln>
                    <a:latin typeface="KoPub돋움체 Medium" panose="00000600000000000000" pitchFamily="2" charset="-127"/>
                    <a:ea typeface="KoPub돋움체 Medium" panose="00000600000000000000" pitchFamily="2" charset="-127"/>
                  </a:rPr>
                  <a:t>Moving Average</a:t>
                </a:r>
              </a:p>
            </p:txBody>
          </p:sp>
          <p:sp>
            <p:nvSpPr>
              <p:cNvPr id="37" name="화살표: 아래쪽 81">
                <a:extLst>
                  <a:ext uri="{FF2B5EF4-FFF2-40B4-BE49-F238E27FC236}">
                    <a16:creationId xmlns:a16="http://schemas.microsoft.com/office/drawing/2014/main" id="{7A2E5BC1-4A53-A445-33AB-7290340DBEF3}"/>
                  </a:ext>
                </a:extLst>
              </p:cNvPr>
              <p:cNvSpPr/>
              <p:nvPr/>
            </p:nvSpPr>
            <p:spPr>
              <a:xfrm>
                <a:off x="1367644" y="3498236"/>
                <a:ext cx="216024" cy="360525"/>
              </a:xfrm>
              <a:prstGeom prst="down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/>
              </a:p>
            </p:txBody>
          </p:sp>
          <p:sp>
            <p:nvSpPr>
              <p:cNvPr id="38" name="화살표: 아래쪽 82">
                <a:extLst>
                  <a:ext uri="{FF2B5EF4-FFF2-40B4-BE49-F238E27FC236}">
                    <a16:creationId xmlns:a16="http://schemas.microsoft.com/office/drawing/2014/main" id="{0E6ECEA3-42D7-105A-3826-07D0B3FE73AE}"/>
                  </a:ext>
                </a:extLst>
              </p:cNvPr>
              <p:cNvSpPr/>
              <p:nvPr/>
            </p:nvSpPr>
            <p:spPr>
              <a:xfrm>
                <a:off x="1367644" y="4336716"/>
                <a:ext cx="216024" cy="360525"/>
              </a:xfrm>
              <a:prstGeom prst="down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/>
              </a:p>
            </p:txBody>
          </p:sp>
          <p:sp>
            <p:nvSpPr>
              <p:cNvPr id="39" name="화살표: 아래쪽 83">
                <a:extLst>
                  <a:ext uri="{FF2B5EF4-FFF2-40B4-BE49-F238E27FC236}">
                    <a16:creationId xmlns:a16="http://schemas.microsoft.com/office/drawing/2014/main" id="{0A0096D7-02AB-8F9F-3A93-EF7707A01159}"/>
                  </a:ext>
                </a:extLst>
              </p:cNvPr>
              <p:cNvSpPr/>
              <p:nvPr/>
            </p:nvSpPr>
            <p:spPr>
              <a:xfrm>
                <a:off x="4451631" y="3457578"/>
                <a:ext cx="216024" cy="297955"/>
              </a:xfrm>
              <a:prstGeom prst="down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/>
              </a:p>
            </p:txBody>
          </p:sp>
          <p:sp>
            <p:nvSpPr>
              <p:cNvPr id="40" name="Rectangle 5">
                <a:extLst>
                  <a:ext uri="{FF2B5EF4-FFF2-40B4-BE49-F238E27FC236}">
                    <a16:creationId xmlns:a16="http://schemas.microsoft.com/office/drawing/2014/main" id="{46DFC3C9-22AE-66E0-40B2-7DA679B38410}"/>
                  </a:ext>
                </a:extLst>
              </p:cNvPr>
              <p:cNvSpPr/>
              <p:nvPr/>
            </p:nvSpPr>
            <p:spPr>
              <a:xfrm>
                <a:off x="3416224" y="4347824"/>
                <a:ext cx="2304256" cy="360525"/>
              </a:xfrm>
              <a:prstGeom prst="rect">
                <a:avLst/>
              </a:prstGeom>
              <a:ln w="57150"/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050" dirty="0">
                    <a:ln>
                      <a:solidFill>
                        <a:schemeClr val="bg1">
                          <a:alpha val="15000"/>
                        </a:schemeClr>
                      </a:solidFill>
                    </a:ln>
                    <a:latin typeface="KoPub돋움체 Medium" panose="00000600000000000000" pitchFamily="2" charset="-127"/>
                    <a:ea typeface="KoPub돋움체 Medium" panose="00000600000000000000" pitchFamily="2" charset="-127"/>
                  </a:rPr>
                  <a:t>Relative Strength Index</a:t>
                </a:r>
              </a:p>
            </p:txBody>
          </p:sp>
          <p:sp>
            <p:nvSpPr>
              <p:cNvPr id="41" name="Rectangle 5">
                <a:extLst>
                  <a:ext uri="{FF2B5EF4-FFF2-40B4-BE49-F238E27FC236}">
                    <a16:creationId xmlns:a16="http://schemas.microsoft.com/office/drawing/2014/main" id="{E5D5EC53-DFA5-2107-4110-34000333BD06}"/>
                  </a:ext>
                </a:extLst>
              </p:cNvPr>
              <p:cNvSpPr/>
              <p:nvPr/>
            </p:nvSpPr>
            <p:spPr>
              <a:xfrm>
                <a:off x="3416224" y="4778173"/>
                <a:ext cx="2304256" cy="360525"/>
              </a:xfrm>
              <a:prstGeom prst="rect">
                <a:avLst/>
              </a:prstGeom>
              <a:ln w="57150"/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050" dirty="0">
                    <a:ln>
                      <a:solidFill>
                        <a:schemeClr val="bg1">
                          <a:alpha val="15000"/>
                        </a:schemeClr>
                      </a:solidFill>
                    </a:ln>
                    <a:latin typeface="KoPub돋움체 Medium" panose="00000600000000000000" pitchFamily="2" charset="-127"/>
                    <a:ea typeface="KoPub돋움체 Medium" panose="00000600000000000000" pitchFamily="2" charset="-127"/>
                  </a:rPr>
                  <a:t>Stochastics RSI</a:t>
                </a:r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E23D73D2-8D2C-3E82-1A6D-1A695DF02ABA}"/>
                  </a:ext>
                </a:extLst>
              </p:cNvPr>
              <p:cNvSpPr/>
              <p:nvPr/>
            </p:nvSpPr>
            <p:spPr>
              <a:xfrm>
                <a:off x="3347864" y="3850052"/>
                <a:ext cx="2448272" cy="1370439"/>
              </a:xfrm>
              <a:prstGeom prst="rect">
                <a:avLst/>
              </a:prstGeom>
              <a:noFill/>
              <a:ln w="285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/>
              </a:p>
            </p:txBody>
          </p: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6B910238-837D-7A6E-4FA8-949DBBD6DADB}"/>
                  </a:ext>
                </a:extLst>
              </p:cNvPr>
              <p:cNvSpPr/>
              <p:nvPr/>
            </p:nvSpPr>
            <p:spPr>
              <a:xfrm>
                <a:off x="251520" y="3851554"/>
                <a:ext cx="2448272" cy="1370439"/>
              </a:xfrm>
              <a:prstGeom prst="rect">
                <a:avLst/>
              </a:prstGeom>
              <a:noFill/>
              <a:ln w="285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/>
              </a:p>
            </p:txBody>
          </p:sp>
          <p:sp>
            <p:nvSpPr>
              <p:cNvPr id="44" name="Rectangle 23">
                <a:extLst>
                  <a:ext uri="{FF2B5EF4-FFF2-40B4-BE49-F238E27FC236}">
                    <a16:creationId xmlns:a16="http://schemas.microsoft.com/office/drawing/2014/main" id="{07FDE9C9-C1A5-710C-F32D-93568F5B286A}"/>
                  </a:ext>
                </a:extLst>
              </p:cNvPr>
              <p:cNvSpPr/>
              <p:nvPr/>
            </p:nvSpPr>
            <p:spPr>
              <a:xfrm>
                <a:off x="2146785" y="5792771"/>
                <a:ext cx="1750437" cy="361538"/>
              </a:xfrm>
              <a:prstGeom prst="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050" b="1" dirty="0">
                    <a:ln>
                      <a:solidFill>
                        <a:schemeClr val="bg1">
                          <a:alpha val="15000"/>
                        </a:schemeClr>
                      </a:solidFill>
                    </a:ln>
                    <a:latin typeface="KoPub돋움체 Medium" panose="00000600000000000000" pitchFamily="2" charset="-127"/>
                    <a:ea typeface="KoPub돋움체 Medium" panose="00000600000000000000" pitchFamily="2" charset="-127"/>
                  </a:rPr>
                  <a:t>DNN Regression</a:t>
                </a:r>
              </a:p>
            </p:txBody>
          </p:sp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89A31EA6-33FF-56C8-00D1-71D807F7113D}"/>
                  </a:ext>
                </a:extLst>
              </p:cNvPr>
              <p:cNvSpPr/>
              <p:nvPr/>
            </p:nvSpPr>
            <p:spPr>
              <a:xfrm>
                <a:off x="2843565" y="5388204"/>
                <a:ext cx="1224136" cy="34427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>
                    <a:ln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anose="00000600000000000000" pitchFamily="2" charset="-127"/>
                    <a:ea typeface="KoPub돋움체 Medium" panose="00000600000000000000" pitchFamily="2" charset="-127"/>
                  </a:rPr>
                  <a:t>Input</a:t>
                </a:r>
                <a:endParaRPr lang="ko-KR" altLang="en-US" sz="900" dirty="0">
                  <a:ln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endParaRPr>
              </a:p>
            </p:txBody>
          </p:sp>
          <p:sp>
            <p:nvSpPr>
              <p:cNvPr id="46" name="화살표: 아래쪽 91">
                <a:extLst>
                  <a:ext uri="{FF2B5EF4-FFF2-40B4-BE49-F238E27FC236}">
                    <a16:creationId xmlns:a16="http://schemas.microsoft.com/office/drawing/2014/main" id="{EBD86791-7064-943F-491C-49EC3B9803CB}"/>
                  </a:ext>
                </a:extLst>
              </p:cNvPr>
              <p:cNvSpPr/>
              <p:nvPr/>
            </p:nvSpPr>
            <p:spPr>
              <a:xfrm>
                <a:off x="2915815" y="5391273"/>
                <a:ext cx="216024" cy="360525"/>
              </a:xfrm>
              <a:prstGeom prst="downArrow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/>
              </a:p>
            </p:txBody>
          </p:sp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B74E2695-BEA8-55CB-D667-0BDAC2580716}"/>
                  </a:ext>
                </a:extLst>
              </p:cNvPr>
              <p:cNvSpPr/>
              <p:nvPr/>
            </p:nvSpPr>
            <p:spPr>
              <a:xfrm>
                <a:off x="3809013" y="5693978"/>
                <a:ext cx="1224136" cy="34427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b="1" dirty="0">
                    <a:ln>
                      <a:solidFill>
                        <a:srgbClr val="C00000">
                          <a:alpha val="50000"/>
                        </a:srgbClr>
                      </a:solidFill>
                    </a:ln>
                    <a:solidFill>
                      <a:srgbClr val="C00000"/>
                    </a:solidFill>
                    <a:latin typeface="+mj-ea"/>
                    <a:ea typeface="+mj-ea"/>
                  </a:rPr>
                  <a:t>Phase 2</a:t>
                </a:r>
                <a:endParaRPr lang="ko-KR" altLang="en-US" sz="1200" b="1" dirty="0">
                  <a:ln>
                    <a:solidFill>
                      <a:srgbClr val="C00000">
                        <a:alpha val="50000"/>
                      </a:srgbClr>
                    </a:solidFill>
                  </a:ln>
                  <a:solidFill>
                    <a:srgbClr val="C00000"/>
                  </a:solidFill>
                  <a:latin typeface="+mj-ea"/>
                  <a:ea typeface="+mj-ea"/>
                </a:endParaRPr>
              </a:p>
            </p:txBody>
          </p:sp>
        </p:grpSp>
      </p:grpSp>
      <p:sp>
        <p:nvSpPr>
          <p:cNvPr id="51" name="내용 개체 틀 2">
            <a:extLst>
              <a:ext uri="{FF2B5EF4-FFF2-40B4-BE49-F238E27FC236}">
                <a16:creationId xmlns:a16="http://schemas.microsoft.com/office/drawing/2014/main" id="{56BFDB17-5821-33C2-EAEF-BECDA39B25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488" y="881337"/>
            <a:ext cx="5915025" cy="3876754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+mj-lt"/>
              <a:buAutoNum type="arabicPeriod" startAt="2"/>
            </a:pPr>
            <a:r>
              <a:rPr lang="en-US" altLang="ko-KR" sz="1050" b="1" spc="-68" dirty="0">
                <a:ln>
                  <a:solidFill>
                    <a:prstClr val="black">
                      <a:lumMod val="85000"/>
                      <a:lumOff val="15000"/>
                      <a:alpha val="15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2-phase DNN</a:t>
            </a:r>
            <a:r>
              <a:rPr lang="ko-KR" altLang="en-US" sz="1050" b="1" spc="-68" dirty="0">
                <a:ln>
                  <a:solidFill>
                    <a:prstClr val="black">
                      <a:lumMod val="85000"/>
                      <a:lumOff val="15000"/>
                      <a:alpha val="15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을 활용한 주 단위 </a:t>
            </a:r>
            <a:r>
              <a:rPr lang="en-US" altLang="ko-KR" sz="1050" b="1" spc="-68" dirty="0">
                <a:ln>
                  <a:solidFill>
                    <a:prstClr val="black">
                      <a:lumMod val="85000"/>
                      <a:lumOff val="15000"/>
                      <a:alpha val="15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BDI </a:t>
            </a:r>
            <a:r>
              <a:rPr lang="ko-KR" altLang="en-US" sz="1050" b="1" spc="-68" dirty="0">
                <a:ln>
                  <a:solidFill>
                    <a:prstClr val="black">
                      <a:lumMod val="85000"/>
                      <a:lumOff val="15000"/>
                      <a:alpha val="15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예측</a:t>
            </a:r>
            <a:endParaRPr lang="en-US" altLang="ko-KR" sz="1050" b="1" spc="-68" dirty="0">
              <a:ln>
                <a:solidFill>
                  <a:prstClr val="black">
                    <a:lumMod val="85000"/>
                    <a:lumOff val="15000"/>
                    <a:alpha val="15000"/>
                  </a:prst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  <a:cs typeface="+mn-cs"/>
            </a:endParaRPr>
          </a:p>
          <a:p>
            <a:pPr lvl="1">
              <a:lnSpc>
                <a:spcPct val="150000"/>
              </a:lnSpc>
            </a:pPr>
            <a:r>
              <a:rPr lang="en-US" altLang="ko-KR" spc="-68" dirty="0">
                <a:ln>
                  <a:solidFill>
                    <a:prstClr val="black">
                      <a:lumMod val="85000"/>
                      <a:lumOff val="15000"/>
                      <a:alpha val="15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1</a:t>
            </a:r>
            <a:r>
              <a:rPr lang="ko-KR" altLang="en-US" spc="-68" dirty="0">
                <a:ln>
                  <a:solidFill>
                    <a:prstClr val="black">
                      <a:lumMod val="85000"/>
                      <a:lumOff val="15000"/>
                      <a:alpha val="15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단계</a:t>
            </a:r>
            <a:r>
              <a:rPr lang="en-US" altLang="ko-KR" spc="-68" dirty="0">
                <a:ln>
                  <a:solidFill>
                    <a:prstClr val="black">
                      <a:lumMod val="85000"/>
                      <a:lumOff val="15000"/>
                      <a:alpha val="15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: DNN Classification</a:t>
            </a:r>
            <a:r>
              <a:rPr lang="ko-KR" altLang="en-US" spc="-68" dirty="0">
                <a:ln>
                  <a:solidFill>
                    <a:prstClr val="black">
                      <a:lumMod val="85000"/>
                      <a:lumOff val="15000"/>
                      <a:alpha val="15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을 활용한 추세 예측 </a:t>
            </a:r>
            <a:r>
              <a:rPr lang="en-US" altLang="ko-KR" spc="-68" dirty="0">
                <a:ln>
                  <a:solidFill>
                    <a:prstClr val="black">
                      <a:lumMod val="85000"/>
                      <a:lumOff val="15000"/>
                      <a:alpha val="15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(Higher: +1, Steady: 0, Lower: -1)</a:t>
            </a:r>
          </a:p>
          <a:p>
            <a:pPr lvl="1">
              <a:lnSpc>
                <a:spcPct val="150000"/>
              </a:lnSpc>
            </a:pPr>
            <a:r>
              <a:rPr lang="en-US" altLang="ko-KR" spc="-68" dirty="0">
                <a:ln>
                  <a:solidFill>
                    <a:prstClr val="black">
                      <a:lumMod val="85000"/>
                      <a:lumOff val="15000"/>
                      <a:alpha val="15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2</a:t>
            </a:r>
            <a:r>
              <a:rPr lang="ko-KR" altLang="en-US" spc="-68" dirty="0">
                <a:ln>
                  <a:solidFill>
                    <a:prstClr val="black">
                      <a:lumMod val="85000"/>
                      <a:lumOff val="15000"/>
                      <a:alpha val="15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단계</a:t>
            </a:r>
            <a:r>
              <a:rPr lang="en-US" altLang="ko-KR" spc="-68" dirty="0">
                <a:ln>
                  <a:solidFill>
                    <a:prstClr val="black">
                      <a:lumMod val="85000"/>
                      <a:lumOff val="15000"/>
                      <a:alpha val="15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: 1</a:t>
            </a:r>
            <a:r>
              <a:rPr lang="ko-KR" altLang="en-US" spc="-68" dirty="0">
                <a:ln>
                  <a:solidFill>
                    <a:prstClr val="black">
                      <a:lumMod val="85000"/>
                      <a:lumOff val="15000"/>
                      <a:alpha val="15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단계 </a:t>
            </a:r>
            <a:r>
              <a:rPr lang="en-US" altLang="ko-KR" spc="-68" dirty="0">
                <a:ln>
                  <a:solidFill>
                    <a:prstClr val="black">
                      <a:lumMod val="85000"/>
                      <a:lumOff val="15000"/>
                      <a:alpha val="15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output</a:t>
            </a:r>
            <a:r>
              <a:rPr lang="ko-KR" altLang="en-US" spc="-68" dirty="0">
                <a:ln>
                  <a:solidFill>
                    <a:prstClr val="black">
                      <a:lumMod val="85000"/>
                      <a:lumOff val="15000"/>
                      <a:alpha val="15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인 추세를 추가 </a:t>
            </a:r>
            <a:r>
              <a:rPr lang="en-US" altLang="ko-KR" spc="-68" dirty="0">
                <a:ln>
                  <a:solidFill>
                    <a:prstClr val="black">
                      <a:lumMod val="85000"/>
                      <a:lumOff val="15000"/>
                      <a:alpha val="15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Input</a:t>
            </a:r>
            <a:r>
              <a:rPr lang="ko-KR" altLang="en-US" spc="-68" dirty="0">
                <a:ln>
                  <a:solidFill>
                    <a:prstClr val="black">
                      <a:lumMod val="85000"/>
                      <a:lumOff val="15000"/>
                      <a:alpha val="15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으로 구성하여 </a:t>
            </a:r>
            <a:r>
              <a:rPr lang="en-US" altLang="ko-KR" spc="-68" dirty="0">
                <a:ln>
                  <a:solidFill>
                    <a:prstClr val="black">
                      <a:lumMod val="85000"/>
                      <a:lumOff val="15000"/>
                      <a:alpha val="15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ANN</a:t>
            </a:r>
            <a:r>
              <a:rPr lang="ko-KR" altLang="en-US" spc="-68" dirty="0">
                <a:ln>
                  <a:solidFill>
                    <a:prstClr val="black">
                      <a:lumMod val="85000"/>
                      <a:lumOff val="15000"/>
                      <a:alpha val="15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을 활용한</a:t>
            </a:r>
            <a:r>
              <a:rPr lang="en-US" altLang="ko-KR" spc="-68" dirty="0">
                <a:ln>
                  <a:solidFill>
                    <a:prstClr val="black">
                      <a:lumMod val="85000"/>
                      <a:lumOff val="15000"/>
                      <a:alpha val="15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 </a:t>
            </a:r>
            <a:r>
              <a:rPr lang="ko-KR" altLang="en-US" spc="-68" dirty="0">
                <a:ln>
                  <a:solidFill>
                    <a:prstClr val="black">
                      <a:lumMod val="85000"/>
                      <a:lumOff val="15000"/>
                      <a:alpha val="15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예측</a:t>
            </a:r>
            <a:endParaRPr lang="en-US" altLang="ko-KR" spc="-68" dirty="0">
              <a:ln>
                <a:solidFill>
                  <a:prstClr val="black">
                    <a:lumMod val="85000"/>
                    <a:lumOff val="15000"/>
                    <a:alpha val="15000"/>
                  </a:prst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3934661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건화물선운임지수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(BDI)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예측</a:t>
            </a:r>
            <a:r>
              <a:rPr lang="en-US" altLang="ko-KR" sz="1050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050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연구 내용</a:t>
            </a:r>
            <a:endParaRPr lang="ko-KR" altLang="en-US" dirty="0">
              <a:solidFill>
                <a:srgbClr val="C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1" name="내용 개체 틀 2">
            <a:extLst>
              <a:ext uri="{FF2B5EF4-FFF2-40B4-BE49-F238E27FC236}">
                <a16:creationId xmlns:a16="http://schemas.microsoft.com/office/drawing/2014/main" id="{56BFDB17-5821-33C2-EAEF-BECDA39B25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488" y="881337"/>
            <a:ext cx="5915025" cy="3876754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+mj-lt"/>
              <a:buAutoNum type="arabicPeriod" startAt="2"/>
            </a:pPr>
            <a:r>
              <a:rPr lang="en-US" altLang="ko-KR" sz="1050" b="1" spc="-68" dirty="0">
                <a:ln>
                  <a:solidFill>
                    <a:prstClr val="black">
                      <a:lumMod val="85000"/>
                      <a:lumOff val="15000"/>
                      <a:alpha val="15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2-phase DNN</a:t>
            </a:r>
            <a:r>
              <a:rPr lang="ko-KR" altLang="en-US" sz="1050" b="1" spc="-68" dirty="0">
                <a:ln>
                  <a:solidFill>
                    <a:prstClr val="black">
                      <a:lumMod val="85000"/>
                      <a:lumOff val="15000"/>
                      <a:alpha val="15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을 활용한 주 단위 </a:t>
            </a:r>
            <a:r>
              <a:rPr lang="en-US" altLang="ko-KR" sz="1050" b="1" spc="-68" dirty="0">
                <a:ln>
                  <a:solidFill>
                    <a:prstClr val="black">
                      <a:lumMod val="85000"/>
                      <a:lumOff val="15000"/>
                      <a:alpha val="15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BDI </a:t>
            </a:r>
            <a:r>
              <a:rPr lang="ko-KR" altLang="en-US" sz="1050" b="1" spc="-68" dirty="0">
                <a:ln>
                  <a:solidFill>
                    <a:prstClr val="black">
                      <a:lumMod val="85000"/>
                      <a:lumOff val="15000"/>
                      <a:alpha val="15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예측</a:t>
            </a:r>
            <a:endParaRPr lang="en-US" altLang="ko-KR" sz="1050" b="1" spc="-68" dirty="0">
              <a:ln>
                <a:solidFill>
                  <a:prstClr val="black">
                    <a:lumMod val="85000"/>
                    <a:lumOff val="15000"/>
                    <a:alpha val="15000"/>
                  </a:prst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  <a:cs typeface="+mn-cs"/>
            </a:endParaRPr>
          </a:p>
        </p:txBody>
      </p:sp>
      <p:sp>
        <p:nvSpPr>
          <p:cNvPr id="21" name="TextBox 82">
            <a:extLst>
              <a:ext uri="{FF2B5EF4-FFF2-40B4-BE49-F238E27FC236}">
                <a16:creationId xmlns:a16="http://schemas.microsoft.com/office/drawing/2014/main" id="{2ABDFB64-971A-61AE-EBE8-A1EBA008CAC9}"/>
              </a:ext>
            </a:extLst>
          </p:cNvPr>
          <p:cNvSpPr txBox="1"/>
          <p:nvPr/>
        </p:nvSpPr>
        <p:spPr>
          <a:xfrm>
            <a:off x="-120830" y="1175548"/>
            <a:ext cx="6827316" cy="646331"/>
          </a:xfrm>
          <a:prstGeom prst="rect">
            <a:avLst/>
          </a:prstGeom>
          <a:noFill/>
        </p:spPr>
        <p:txBody>
          <a:bodyPr wrap="square" lIns="378000" tIns="0" rIns="0" bIns="0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2pPr marL="342900" lvl="1" indent="-342900">
              <a:buFont typeface="Wingdings" panose="05000000000000000000" pitchFamily="2" charset="2"/>
              <a:buChar char="v"/>
              <a:defRPr sz="1600" b="1">
                <a:ln>
                  <a:solidFill>
                    <a:srgbClr val="2F5A85">
                      <a:alpha val="15000"/>
                    </a:srgbClr>
                  </a:solidFill>
                </a:ln>
                <a:solidFill>
                  <a:srgbClr val="093F7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defRPr>
            </a:lvl2pPr>
          </a:lstStyle>
          <a:p>
            <a:pPr marL="514350" lvl="1" algn="just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050" spc="-68" dirty="0">
                <a:ln>
                  <a:solidFill>
                    <a:prstClr val="black">
                      <a:lumMod val="85000"/>
                      <a:lumOff val="15000"/>
                      <a:alpha val="15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파생 변수 생성 및 변수 선택 </a:t>
            </a:r>
            <a:r>
              <a:rPr lang="en-US" altLang="ko-KR" sz="1050" spc="-68" dirty="0">
                <a:ln>
                  <a:solidFill>
                    <a:prstClr val="black">
                      <a:lumMod val="85000"/>
                      <a:lumOff val="15000"/>
                      <a:alpha val="15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: </a:t>
            </a:r>
            <a:r>
              <a:rPr lang="ko-KR" altLang="en-US" sz="1050" spc="-68" dirty="0">
                <a:ln>
                  <a:solidFill>
                    <a:prstClr val="black">
                      <a:lumMod val="85000"/>
                      <a:lumOff val="15000"/>
                      <a:alpha val="15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기존 데이터 셋을 이용해 파생 변수를 생성하고</a:t>
            </a:r>
            <a:r>
              <a:rPr lang="en-US" altLang="ko-KR" sz="1050" spc="-68" dirty="0">
                <a:ln>
                  <a:solidFill>
                    <a:prstClr val="black">
                      <a:lumMod val="85000"/>
                      <a:lumOff val="15000"/>
                      <a:alpha val="15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, </a:t>
            </a:r>
            <a:r>
              <a:rPr lang="ko-KR" altLang="en-US" sz="1050" spc="-68" dirty="0">
                <a:ln>
                  <a:solidFill>
                    <a:prstClr val="black">
                      <a:lumMod val="85000"/>
                      <a:lumOff val="15000"/>
                      <a:alpha val="15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상관분석을 통해 </a:t>
            </a:r>
            <a:r>
              <a:rPr lang="en-US" altLang="ko-KR" sz="1050" spc="-68" dirty="0">
                <a:ln>
                  <a:solidFill>
                    <a:prstClr val="black">
                      <a:lumMod val="85000"/>
                      <a:lumOff val="15000"/>
                      <a:alpha val="15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BDI</a:t>
            </a:r>
            <a:r>
              <a:rPr lang="ko-KR" altLang="en-US" sz="1050" spc="-68" dirty="0">
                <a:ln>
                  <a:solidFill>
                    <a:prstClr val="black">
                      <a:lumMod val="85000"/>
                      <a:lumOff val="15000"/>
                      <a:alpha val="15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와 연관성 있는 변수 선정</a:t>
            </a:r>
          </a:p>
          <a:p>
            <a:pPr marL="514350" lvl="1" algn="just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050" dirty="0">
              <a:ln>
                <a:solidFill>
                  <a:schemeClr val="tx1">
                    <a:lumMod val="85000"/>
                    <a:lumOff val="15000"/>
                    <a:alpha val="15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CC11BF2A-D6FF-F493-DF89-1CCA62D2C106}"/>
              </a:ext>
            </a:extLst>
          </p:cNvPr>
          <p:cNvGrpSpPr/>
          <p:nvPr/>
        </p:nvGrpSpPr>
        <p:grpSpPr>
          <a:xfrm>
            <a:off x="-62764" y="1733550"/>
            <a:ext cx="6920764" cy="2031325"/>
            <a:chOff x="202018" y="2596515"/>
            <a:chExt cx="9227685" cy="2708433"/>
          </a:xfrm>
        </p:grpSpPr>
        <p:sp>
          <p:nvSpPr>
            <p:cNvPr id="22" name="TextBox 82">
              <a:extLst>
                <a:ext uri="{FF2B5EF4-FFF2-40B4-BE49-F238E27FC236}">
                  <a16:creationId xmlns:a16="http://schemas.microsoft.com/office/drawing/2014/main" id="{1C8F5E9F-DAE5-1596-21A2-B480329EABC2}"/>
                </a:ext>
              </a:extLst>
            </p:cNvPr>
            <p:cNvSpPr txBox="1"/>
            <p:nvPr/>
          </p:nvSpPr>
          <p:spPr>
            <a:xfrm>
              <a:off x="202018" y="2596515"/>
              <a:ext cx="5080034" cy="2708433"/>
            </a:xfrm>
            <a:prstGeom prst="rect">
              <a:avLst/>
            </a:prstGeom>
            <a:noFill/>
          </p:spPr>
          <p:txBody>
            <a:bodyPr wrap="square" lIns="378000" tIns="0" rIns="0" bIns="0" rtlCol="0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>
              <a:defPPr>
                <a:defRPr lang="ko-KR"/>
              </a:defPPr>
              <a:lvl2pPr marL="342900" lvl="1" indent="-342900">
                <a:buFont typeface="Wingdings" panose="05000000000000000000" pitchFamily="2" charset="2"/>
                <a:buChar char="v"/>
                <a:defRPr sz="1600" b="1">
                  <a:ln>
                    <a:solidFill>
                      <a:srgbClr val="2F5A85">
                        <a:alpha val="15000"/>
                      </a:srgbClr>
                    </a:solidFill>
                  </a:ln>
                  <a:solidFill>
                    <a:srgbClr val="093F7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defRPr>
              </a:lvl2pPr>
            </a:lstStyle>
            <a:p>
              <a:pPr marL="514350" lvl="1" algn="just" fontAlgn="base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en-US" altLang="ko-KR" sz="825" dirty="0">
                  <a:ln>
                    <a:solidFill>
                      <a:schemeClr val="tx1">
                        <a:lumMod val="85000"/>
                        <a:lumOff val="15000"/>
                        <a:alpha val="15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Correlation BCI and BDI : 19</a:t>
              </a:r>
              <a:r>
                <a:rPr lang="ko-KR" altLang="en-US" sz="825" dirty="0">
                  <a:ln>
                    <a:solidFill>
                      <a:schemeClr val="tx1">
                        <a:lumMod val="85000"/>
                        <a:lumOff val="15000"/>
                        <a:alpha val="15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개 변수</a:t>
              </a:r>
            </a:p>
            <a:p>
              <a:pPr marL="514350" lvl="1" algn="just" fontAlgn="base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en-US" altLang="ko-KR" sz="825" dirty="0">
                  <a:ln>
                    <a:solidFill>
                      <a:schemeClr val="tx1">
                        <a:lumMod val="85000"/>
                        <a:lumOff val="15000"/>
                        <a:alpha val="15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Correlation BPI and BDI : 11</a:t>
              </a:r>
              <a:r>
                <a:rPr lang="ko-KR" altLang="en-US" sz="825" dirty="0">
                  <a:ln>
                    <a:solidFill>
                      <a:schemeClr val="tx1">
                        <a:lumMod val="85000"/>
                        <a:lumOff val="15000"/>
                        <a:alpha val="15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개 변수</a:t>
              </a:r>
            </a:p>
            <a:p>
              <a:pPr marL="514350" lvl="1" algn="just" fontAlgn="base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en-US" altLang="ko-KR" sz="825" dirty="0">
                  <a:ln>
                    <a:solidFill>
                      <a:schemeClr val="tx1">
                        <a:lumMod val="85000"/>
                        <a:lumOff val="15000"/>
                        <a:alpha val="15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Correlation BSI and BDI : 31</a:t>
              </a:r>
              <a:r>
                <a:rPr lang="ko-KR" altLang="en-US" sz="825" dirty="0">
                  <a:ln>
                    <a:solidFill>
                      <a:schemeClr val="tx1">
                        <a:lumMod val="85000"/>
                        <a:lumOff val="15000"/>
                        <a:alpha val="15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개 변수</a:t>
              </a:r>
            </a:p>
            <a:p>
              <a:pPr marL="514350" lvl="1" algn="just" fontAlgn="base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en-US" altLang="ko-KR" sz="825" dirty="0">
                  <a:ln>
                    <a:solidFill>
                      <a:schemeClr val="tx1">
                        <a:lumMod val="85000"/>
                        <a:lumOff val="15000"/>
                        <a:alpha val="15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Correlation Bulk Carrier Time Charter and BDI : 51</a:t>
              </a:r>
              <a:r>
                <a:rPr lang="ko-KR" altLang="en-US" sz="825" dirty="0">
                  <a:ln>
                    <a:solidFill>
                      <a:schemeClr val="tx1">
                        <a:lumMod val="85000"/>
                        <a:lumOff val="15000"/>
                        <a:alpha val="15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개 변수</a:t>
              </a:r>
            </a:p>
            <a:p>
              <a:pPr marL="514350" lvl="1" algn="just" fontAlgn="base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en-US" altLang="ko-KR" sz="825" dirty="0">
                  <a:ln>
                    <a:solidFill>
                      <a:schemeClr val="tx1">
                        <a:lumMod val="85000"/>
                        <a:lumOff val="15000"/>
                        <a:alpha val="15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Correlation Bunker Price and BDI : 59</a:t>
              </a:r>
              <a:r>
                <a:rPr lang="ko-KR" altLang="en-US" sz="825" dirty="0">
                  <a:ln>
                    <a:solidFill>
                      <a:schemeClr val="tx1">
                        <a:lumMod val="85000"/>
                        <a:lumOff val="15000"/>
                        <a:alpha val="15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개 변수</a:t>
              </a:r>
            </a:p>
            <a:p>
              <a:pPr marL="514350" lvl="1" algn="just" fontAlgn="base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en-US" altLang="ko-KR" sz="825" dirty="0">
                  <a:ln>
                    <a:solidFill>
                      <a:schemeClr val="tx1">
                        <a:lumMod val="85000"/>
                        <a:lumOff val="15000"/>
                        <a:alpha val="15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Correlation </a:t>
              </a:r>
              <a:r>
                <a:rPr lang="en-US" altLang="ko-KR" sz="825" dirty="0" err="1">
                  <a:ln>
                    <a:solidFill>
                      <a:schemeClr val="tx1">
                        <a:lumMod val="85000"/>
                        <a:lumOff val="15000"/>
                        <a:alpha val="15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Capesize</a:t>
              </a:r>
              <a:r>
                <a:rPr lang="en-US" altLang="ko-KR" sz="825" dirty="0">
                  <a:ln>
                    <a:solidFill>
                      <a:schemeClr val="tx1">
                        <a:lumMod val="85000"/>
                        <a:lumOff val="15000"/>
                        <a:alpha val="15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 Earning Price and BDI : 85</a:t>
              </a:r>
              <a:r>
                <a:rPr lang="ko-KR" altLang="en-US" sz="825" dirty="0">
                  <a:ln>
                    <a:solidFill>
                      <a:schemeClr val="tx1">
                        <a:lumMod val="85000"/>
                        <a:lumOff val="15000"/>
                        <a:alpha val="15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개 변수</a:t>
              </a:r>
            </a:p>
            <a:p>
              <a:pPr marL="514350" lvl="1" algn="just" fontAlgn="base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en-US" altLang="ko-KR" sz="825" dirty="0">
                  <a:ln>
                    <a:solidFill>
                      <a:schemeClr val="tx1">
                        <a:lumMod val="85000"/>
                        <a:lumOff val="15000"/>
                        <a:alpha val="15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Correlation </a:t>
              </a:r>
              <a:r>
                <a:rPr lang="en-US" altLang="ko-KR" sz="825" dirty="0" err="1">
                  <a:ln>
                    <a:solidFill>
                      <a:schemeClr val="tx1">
                        <a:lumMod val="85000"/>
                        <a:lumOff val="15000"/>
                        <a:alpha val="15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Capesize</a:t>
              </a:r>
              <a:r>
                <a:rPr lang="en-US" altLang="ko-KR" sz="825" dirty="0">
                  <a:ln>
                    <a:solidFill>
                      <a:schemeClr val="tx1">
                        <a:lumMod val="85000"/>
                        <a:lumOff val="15000"/>
                        <a:alpha val="15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 Old new price and BDI :  8</a:t>
              </a:r>
              <a:r>
                <a:rPr lang="ko-KR" altLang="en-US" sz="825" dirty="0">
                  <a:ln>
                    <a:solidFill>
                      <a:schemeClr val="tx1">
                        <a:lumMod val="85000"/>
                        <a:lumOff val="15000"/>
                        <a:alpha val="15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개 변수</a:t>
              </a:r>
            </a:p>
            <a:p>
              <a:pPr marL="514350" lvl="1" algn="just" fontAlgn="base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endParaRPr lang="en-US" altLang="ko-KR" sz="825" dirty="0">
                <a:ln>
                  <a:solidFill>
                    <a:schemeClr val="tx1">
                      <a:lumMod val="85000"/>
                      <a:lumOff val="15000"/>
                      <a:alpha val="15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endParaRPr>
            </a:p>
          </p:txBody>
        </p:sp>
        <p:sp>
          <p:nvSpPr>
            <p:cNvPr id="23" name="TextBox 82">
              <a:extLst>
                <a:ext uri="{FF2B5EF4-FFF2-40B4-BE49-F238E27FC236}">
                  <a16:creationId xmlns:a16="http://schemas.microsoft.com/office/drawing/2014/main" id="{86A83132-88AE-0A3F-7A4A-CB566D0623A9}"/>
                </a:ext>
              </a:extLst>
            </p:cNvPr>
            <p:cNvSpPr txBox="1"/>
            <p:nvPr/>
          </p:nvSpPr>
          <p:spPr>
            <a:xfrm>
              <a:off x="4349669" y="2596515"/>
              <a:ext cx="5080034" cy="2031325"/>
            </a:xfrm>
            <a:prstGeom prst="rect">
              <a:avLst/>
            </a:prstGeom>
            <a:noFill/>
          </p:spPr>
          <p:txBody>
            <a:bodyPr wrap="square" lIns="378000" tIns="0" rIns="0" bIns="0" rtlCol="0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>
              <a:defPPr>
                <a:defRPr lang="ko-KR"/>
              </a:defPPr>
              <a:lvl2pPr marL="342900" lvl="1" indent="-342900">
                <a:buFont typeface="Wingdings" panose="05000000000000000000" pitchFamily="2" charset="2"/>
                <a:buChar char="v"/>
                <a:defRPr sz="1600" b="1">
                  <a:ln>
                    <a:solidFill>
                      <a:srgbClr val="2F5A85">
                        <a:alpha val="15000"/>
                      </a:srgbClr>
                    </a:solidFill>
                  </a:ln>
                  <a:solidFill>
                    <a:srgbClr val="093F7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defRPr>
              </a:lvl2pPr>
            </a:lstStyle>
            <a:p>
              <a:pPr marL="514350" lvl="1" algn="just" fontAlgn="base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en-US" altLang="ko-KR" sz="825" dirty="0">
                  <a:ln>
                    <a:solidFill>
                      <a:schemeClr val="tx1">
                        <a:lumMod val="85000"/>
                        <a:lumOff val="15000"/>
                        <a:alpha val="15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Correlation Handymax new price and BDI :  7</a:t>
              </a:r>
              <a:r>
                <a:rPr lang="ko-KR" altLang="en-US" sz="825" dirty="0">
                  <a:ln>
                    <a:solidFill>
                      <a:schemeClr val="tx1">
                        <a:lumMod val="85000"/>
                        <a:lumOff val="15000"/>
                        <a:alpha val="15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개 변수  </a:t>
              </a:r>
            </a:p>
            <a:p>
              <a:pPr marL="514350" lvl="1" algn="just" fontAlgn="base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en-US" altLang="ko-KR" sz="825" dirty="0">
                  <a:ln>
                    <a:solidFill>
                      <a:schemeClr val="tx1">
                        <a:lumMod val="85000"/>
                        <a:lumOff val="15000"/>
                        <a:alpha val="15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Correlation Libor Rate and BDI: 3</a:t>
              </a:r>
              <a:r>
                <a:rPr lang="ko-KR" altLang="en-US" sz="825" dirty="0">
                  <a:ln>
                    <a:solidFill>
                      <a:schemeClr val="tx1">
                        <a:lumMod val="85000"/>
                        <a:lumOff val="15000"/>
                        <a:alpha val="15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개 변수</a:t>
              </a:r>
            </a:p>
            <a:p>
              <a:pPr marL="514350" lvl="1" algn="just" fontAlgn="base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en-US" altLang="ko-KR" sz="825" dirty="0">
                  <a:ln>
                    <a:solidFill>
                      <a:schemeClr val="tx1">
                        <a:lumMod val="85000"/>
                        <a:lumOff val="15000"/>
                        <a:alpha val="15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Correlation Panamax Earning and BDI :  67</a:t>
              </a:r>
              <a:r>
                <a:rPr lang="ko-KR" altLang="en-US" sz="825" dirty="0">
                  <a:ln>
                    <a:solidFill>
                      <a:schemeClr val="tx1">
                        <a:lumMod val="85000"/>
                        <a:lumOff val="15000"/>
                        <a:alpha val="15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개 변수</a:t>
              </a:r>
            </a:p>
            <a:p>
              <a:pPr marL="514350" lvl="1" algn="just" fontAlgn="base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en-US" altLang="ko-KR" sz="825" dirty="0">
                  <a:ln>
                    <a:solidFill>
                      <a:schemeClr val="tx1">
                        <a:lumMod val="85000"/>
                        <a:lumOff val="15000"/>
                        <a:alpha val="15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Correlation Panamax Old New Price and BDI : 10</a:t>
              </a:r>
              <a:r>
                <a:rPr lang="ko-KR" altLang="en-US" sz="825" dirty="0">
                  <a:ln>
                    <a:solidFill>
                      <a:schemeClr val="tx1">
                        <a:lumMod val="85000"/>
                        <a:lumOff val="15000"/>
                        <a:alpha val="15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개 변수</a:t>
              </a:r>
            </a:p>
            <a:p>
              <a:pPr marL="514350" lvl="1" algn="just" fontAlgn="base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en-US" altLang="ko-KR" sz="825" dirty="0">
                  <a:ln>
                    <a:solidFill>
                      <a:schemeClr val="tx1">
                        <a:lumMod val="85000"/>
                        <a:lumOff val="15000"/>
                        <a:alpha val="15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Correlation </a:t>
              </a:r>
              <a:r>
                <a:rPr lang="en-US" altLang="ko-KR" sz="825" dirty="0" err="1">
                  <a:ln>
                    <a:solidFill>
                      <a:schemeClr val="tx1">
                        <a:lumMod val="85000"/>
                        <a:lumOff val="15000"/>
                        <a:alpha val="15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Supramax</a:t>
              </a:r>
              <a:r>
                <a:rPr lang="en-US" altLang="ko-KR" sz="825" dirty="0">
                  <a:ln>
                    <a:solidFill>
                      <a:schemeClr val="tx1">
                        <a:lumMod val="85000"/>
                        <a:lumOff val="15000"/>
                        <a:alpha val="15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 Earning and BDI :  12</a:t>
              </a:r>
              <a:r>
                <a:rPr lang="ko-KR" altLang="en-US" sz="825" dirty="0">
                  <a:ln>
                    <a:solidFill>
                      <a:schemeClr val="tx1">
                        <a:lumMod val="85000"/>
                        <a:lumOff val="15000"/>
                        <a:alpha val="15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개 변수</a:t>
              </a:r>
            </a:p>
            <a:p>
              <a:pPr marL="514350" lvl="1" algn="just" fontAlgn="base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endParaRPr lang="en-US" altLang="ko-KR" sz="825" dirty="0">
                <a:ln>
                  <a:solidFill>
                    <a:schemeClr val="tx1">
                      <a:lumMod val="85000"/>
                      <a:lumOff val="15000"/>
                      <a:alpha val="15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endParaRPr>
            </a:p>
          </p:txBody>
        </p:sp>
      </p:grpSp>
      <p:sp>
        <p:nvSpPr>
          <p:cNvPr id="24" name="TextBox 82">
            <a:extLst>
              <a:ext uri="{FF2B5EF4-FFF2-40B4-BE49-F238E27FC236}">
                <a16:creationId xmlns:a16="http://schemas.microsoft.com/office/drawing/2014/main" id="{F4E31518-60E3-1A91-042D-6E840DF253DD}"/>
              </a:ext>
            </a:extLst>
          </p:cNvPr>
          <p:cNvSpPr txBox="1"/>
          <p:nvPr/>
        </p:nvSpPr>
        <p:spPr>
          <a:xfrm>
            <a:off x="-62764" y="3524578"/>
            <a:ext cx="6449276" cy="969496"/>
          </a:xfrm>
          <a:prstGeom prst="rect">
            <a:avLst/>
          </a:prstGeom>
          <a:noFill/>
        </p:spPr>
        <p:txBody>
          <a:bodyPr wrap="square" lIns="378000" tIns="0" rIns="0" bIns="0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2pPr marL="342900" lvl="1" indent="-342900">
              <a:buFont typeface="Wingdings" panose="05000000000000000000" pitchFamily="2" charset="2"/>
              <a:buChar char="v"/>
              <a:defRPr sz="1600" b="1">
                <a:ln>
                  <a:solidFill>
                    <a:srgbClr val="2F5A85">
                      <a:alpha val="15000"/>
                    </a:srgbClr>
                  </a:solidFill>
                </a:ln>
                <a:solidFill>
                  <a:srgbClr val="093F7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defRPr>
            </a:lvl2pPr>
          </a:lstStyle>
          <a:p>
            <a:pPr marL="471488" lvl="1" indent="-214313" algn="just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050" spc="-68" dirty="0">
                <a:ln>
                  <a:solidFill>
                    <a:prstClr val="black">
                      <a:lumMod val="85000"/>
                      <a:lumOff val="15000"/>
                      <a:alpha val="15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기존의 데이터를 이용하여 </a:t>
            </a:r>
            <a:r>
              <a:rPr lang="en-US" altLang="ko-KR" sz="1050" spc="-68" dirty="0">
                <a:ln>
                  <a:solidFill>
                    <a:prstClr val="black">
                      <a:lumMod val="85000"/>
                      <a:lumOff val="15000"/>
                      <a:alpha val="15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363</a:t>
            </a:r>
            <a:r>
              <a:rPr lang="ko-KR" altLang="en-US" sz="1050" spc="-68" dirty="0">
                <a:ln>
                  <a:solidFill>
                    <a:prstClr val="black">
                      <a:lumMod val="85000"/>
                      <a:lumOff val="15000"/>
                      <a:alpha val="15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개의 파생 변수를 생성하고 이중 상관 관계가 높은 변수 </a:t>
            </a:r>
            <a:r>
              <a:rPr lang="en-US" altLang="ko-KR" sz="1050" spc="-68" dirty="0">
                <a:ln>
                  <a:solidFill>
                    <a:prstClr val="black">
                      <a:lumMod val="85000"/>
                      <a:lumOff val="15000"/>
                      <a:alpha val="15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135</a:t>
            </a:r>
            <a:r>
              <a:rPr lang="ko-KR" altLang="en-US" sz="1050" spc="-68" dirty="0">
                <a:ln>
                  <a:solidFill>
                    <a:prstClr val="black">
                      <a:lumMod val="85000"/>
                      <a:lumOff val="15000"/>
                      <a:alpha val="15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개</a:t>
            </a:r>
            <a:r>
              <a:rPr lang="en-US" altLang="ko-KR" sz="1050" spc="-68" dirty="0">
                <a:ln>
                  <a:solidFill>
                    <a:prstClr val="black">
                      <a:lumMod val="85000"/>
                      <a:lumOff val="15000"/>
                      <a:alpha val="15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(42%)</a:t>
            </a:r>
            <a:r>
              <a:rPr lang="ko-KR" altLang="en-US" sz="1050" spc="-68" dirty="0">
                <a:ln>
                  <a:solidFill>
                    <a:prstClr val="black">
                      <a:lumMod val="85000"/>
                      <a:lumOff val="15000"/>
                      <a:alpha val="15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의 파생 변수를 선택하여 모델링에 이용 </a:t>
            </a:r>
          </a:p>
          <a:p>
            <a:pPr lvl="1" indent="0" algn="just" fontAlgn="base">
              <a:lnSpc>
                <a:spcPct val="200000"/>
              </a:lnSpc>
              <a:buNone/>
            </a:pPr>
            <a:endParaRPr lang="en-US" altLang="ko-KR" sz="1050" dirty="0">
              <a:ln>
                <a:solidFill>
                  <a:schemeClr val="tx1">
                    <a:lumMod val="85000"/>
                    <a:lumOff val="15000"/>
                    <a:alpha val="15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1743946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건화물선운임지수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(BDI)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예측</a:t>
            </a:r>
            <a:r>
              <a:rPr lang="en-US" altLang="ko-KR" sz="1050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050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연구 내용</a:t>
            </a:r>
            <a:endParaRPr lang="ko-KR" altLang="en-US" dirty="0">
              <a:solidFill>
                <a:srgbClr val="C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1" name="내용 개체 틀 2">
            <a:extLst>
              <a:ext uri="{FF2B5EF4-FFF2-40B4-BE49-F238E27FC236}">
                <a16:creationId xmlns:a16="http://schemas.microsoft.com/office/drawing/2014/main" id="{56BFDB17-5821-33C2-EAEF-BECDA39B25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488" y="881337"/>
            <a:ext cx="5915025" cy="3876754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+mj-lt"/>
              <a:buAutoNum type="arabicPeriod" startAt="2"/>
            </a:pPr>
            <a:r>
              <a:rPr lang="en-US" altLang="ko-KR" sz="1050" b="1" spc="-68" dirty="0">
                <a:ln>
                  <a:solidFill>
                    <a:prstClr val="black">
                      <a:lumMod val="85000"/>
                      <a:lumOff val="15000"/>
                      <a:alpha val="15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2-phase DNN</a:t>
            </a:r>
            <a:r>
              <a:rPr lang="ko-KR" altLang="en-US" sz="1050" b="1" spc="-68" dirty="0">
                <a:ln>
                  <a:solidFill>
                    <a:prstClr val="black">
                      <a:lumMod val="85000"/>
                      <a:lumOff val="15000"/>
                      <a:alpha val="15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을 활용한 주 단위 </a:t>
            </a:r>
            <a:r>
              <a:rPr lang="en-US" altLang="ko-KR" sz="1050" b="1" spc="-68" dirty="0">
                <a:ln>
                  <a:solidFill>
                    <a:prstClr val="black">
                      <a:lumMod val="85000"/>
                      <a:lumOff val="15000"/>
                      <a:alpha val="15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BDI </a:t>
            </a:r>
            <a:r>
              <a:rPr lang="ko-KR" altLang="en-US" sz="1050" b="1" spc="-68" dirty="0">
                <a:ln>
                  <a:solidFill>
                    <a:prstClr val="black">
                      <a:lumMod val="85000"/>
                      <a:lumOff val="15000"/>
                      <a:alpha val="15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예측</a:t>
            </a:r>
            <a:endParaRPr lang="en-US" altLang="ko-KR" sz="1050" b="1" spc="-68" dirty="0">
              <a:ln>
                <a:solidFill>
                  <a:prstClr val="black">
                    <a:lumMod val="85000"/>
                    <a:lumOff val="15000"/>
                    <a:alpha val="15000"/>
                  </a:prst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  <a:cs typeface="+mn-cs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52ED7C4F-FF47-DEFC-7A3D-F9C10BC20386}"/>
              </a:ext>
            </a:extLst>
          </p:cNvPr>
          <p:cNvCxnSpPr/>
          <p:nvPr/>
        </p:nvCxnSpPr>
        <p:spPr>
          <a:xfrm>
            <a:off x="3158970" y="2036729"/>
            <a:ext cx="270030" cy="0"/>
          </a:xfrm>
          <a:prstGeom prst="straightConnector1">
            <a:avLst/>
          </a:prstGeom>
          <a:ln w="25400">
            <a:solidFill>
              <a:srgbClr val="41596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2" descr="Untitled">
            <a:extLst>
              <a:ext uri="{FF2B5EF4-FFF2-40B4-BE49-F238E27FC236}">
                <a16:creationId xmlns:a16="http://schemas.microsoft.com/office/drawing/2014/main" id="{21660072-998D-8DCE-D9F6-6AC9D40764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218" y="1592957"/>
            <a:ext cx="2072138" cy="10776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885BFC99-F5D1-CAA3-6D34-9C9C6BE9D271}"/>
              </a:ext>
            </a:extLst>
          </p:cNvPr>
          <p:cNvGraphicFramePr>
            <a:graphicFrameLocks noGrp="1"/>
          </p:cNvGraphicFramePr>
          <p:nvPr/>
        </p:nvGraphicFramePr>
        <p:xfrm>
          <a:off x="3636438" y="1666250"/>
          <a:ext cx="2707620" cy="876664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676905">
                  <a:extLst>
                    <a:ext uri="{9D8B030D-6E8A-4147-A177-3AD203B41FA5}">
                      <a16:colId xmlns:a16="http://schemas.microsoft.com/office/drawing/2014/main" val="2560503692"/>
                    </a:ext>
                  </a:extLst>
                </a:gridCol>
                <a:gridCol w="676905">
                  <a:extLst>
                    <a:ext uri="{9D8B030D-6E8A-4147-A177-3AD203B41FA5}">
                      <a16:colId xmlns:a16="http://schemas.microsoft.com/office/drawing/2014/main" val="1823705373"/>
                    </a:ext>
                  </a:extLst>
                </a:gridCol>
                <a:gridCol w="676905">
                  <a:extLst>
                    <a:ext uri="{9D8B030D-6E8A-4147-A177-3AD203B41FA5}">
                      <a16:colId xmlns:a16="http://schemas.microsoft.com/office/drawing/2014/main" val="569304341"/>
                    </a:ext>
                  </a:extLst>
                </a:gridCol>
                <a:gridCol w="676905">
                  <a:extLst>
                    <a:ext uri="{9D8B030D-6E8A-4147-A177-3AD203B41FA5}">
                      <a16:colId xmlns:a16="http://schemas.microsoft.com/office/drawing/2014/main" val="2217792091"/>
                    </a:ext>
                  </a:extLst>
                </a:gridCol>
              </a:tblGrid>
              <a:tr h="214973">
                <a:tc>
                  <a:txBody>
                    <a:bodyPr/>
                    <a:lstStyle/>
                    <a:p>
                      <a:pPr algn="ctr"/>
                      <a:endParaRPr lang="en-GB" sz="1100" b="1" kern="1200" spc="-90" dirty="0">
                        <a:ln>
                          <a:solidFill>
                            <a:prstClr val="black">
                              <a:lumMod val="85000"/>
                              <a:lumOff val="15000"/>
                              <a:alpha val="15000"/>
                            </a:prstClr>
                          </a:solidFill>
                        </a:ln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cs typeface="+mn-cs"/>
                      </a:endParaRPr>
                    </a:p>
                  </a:txBody>
                  <a:tcPr marL="62345" marR="62345" marT="25763" marB="25763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GB" sz="1100" kern="1200" spc="-90" dirty="0">
                          <a:ln>
                            <a:solidFill>
                              <a:prstClr val="black">
                                <a:lumMod val="85000"/>
                                <a:lumOff val="15000"/>
                                <a:alpha val="15000"/>
                              </a:prstClr>
                            </a:solidFill>
                          </a:ln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Steady</a:t>
                      </a:r>
                    </a:p>
                  </a:txBody>
                  <a:tcPr marL="62345" marR="62345" marT="25763" marB="25763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GB" sz="1100" kern="1200" spc="-90" dirty="0">
                          <a:ln>
                            <a:solidFill>
                              <a:prstClr val="black">
                                <a:lumMod val="85000"/>
                                <a:lumOff val="15000"/>
                                <a:alpha val="15000"/>
                              </a:prstClr>
                            </a:solidFill>
                          </a:ln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higher</a:t>
                      </a:r>
                    </a:p>
                  </a:txBody>
                  <a:tcPr marL="62345" marR="62345" marT="25763" marB="25763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GB" sz="1100" kern="1200" spc="-90" dirty="0">
                          <a:ln>
                            <a:solidFill>
                              <a:prstClr val="black">
                                <a:lumMod val="85000"/>
                                <a:lumOff val="15000"/>
                                <a:alpha val="15000"/>
                              </a:prstClr>
                            </a:solidFill>
                          </a:ln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lower</a:t>
                      </a:r>
                    </a:p>
                  </a:txBody>
                  <a:tcPr marL="62345" marR="62345" marT="25763" marB="25763"/>
                </a:tc>
                <a:extLst>
                  <a:ext uri="{0D108BD9-81ED-4DB2-BD59-A6C34878D82A}">
                    <a16:rowId xmlns:a16="http://schemas.microsoft.com/office/drawing/2014/main" val="1565813734"/>
                  </a:ext>
                </a:extLst>
              </a:tr>
              <a:tr h="214973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GB" sz="1100" b="1" kern="1200" spc="-90" dirty="0">
                          <a:ln>
                            <a:solidFill>
                              <a:prstClr val="black">
                                <a:lumMod val="85000"/>
                                <a:lumOff val="15000"/>
                                <a:alpha val="15000"/>
                              </a:prstClr>
                            </a:solidFill>
                          </a:ln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Steady</a:t>
                      </a:r>
                    </a:p>
                  </a:txBody>
                  <a:tcPr marL="62345" marR="62345" marT="25763" marB="2576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 b="1" kern="1200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15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39</a:t>
                      </a:r>
                      <a:endParaRPr lang="en-GB" sz="1100" b="1" kern="1200" dirty="0">
                        <a:ln>
                          <a:solidFill>
                            <a:schemeClr val="tx1">
                              <a:lumMod val="85000"/>
                              <a:lumOff val="15000"/>
                              <a:alpha val="15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cs typeface="Arial" pitchFamily="34" charset="0"/>
                      </a:endParaRPr>
                    </a:p>
                  </a:txBody>
                  <a:tcPr marL="62345" marR="62345" marT="25763" marB="25763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GB" sz="1100" b="1" kern="1200" dirty="0">
                          <a:ln>
                            <a:solidFill>
                              <a:srgbClr val="C00000">
                                <a:alpha val="15000"/>
                              </a:srgbClr>
                            </a:solidFill>
                          </a:ln>
                          <a:solidFill>
                            <a:srgbClr val="C00000"/>
                          </a:solidFill>
                        </a:rPr>
                        <a:t>8</a:t>
                      </a:r>
                      <a:endParaRPr lang="en-GB" sz="1100" b="1" kern="1200" dirty="0">
                        <a:ln>
                          <a:solidFill>
                            <a:srgbClr val="C00000">
                              <a:alpha val="15000"/>
                            </a:srgbClr>
                          </a:solidFill>
                        </a:ln>
                        <a:solidFill>
                          <a:srgbClr val="C00000"/>
                        </a:solidFill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cs typeface="Arial" pitchFamily="34" charset="0"/>
                      </a:endParaRPr>
                    </a:p>
                  </a:txBody>
                  <a:tcPr marL="62345" marR="62345" marT="25763" marB="25763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GB" sz="1100" b="1" kern="1200" dirty="0">
                          <a:ln>
                            <a:solidFill>
                              <a:srgbClr val="C00000">
                                <a:alpha val="15000"/>
                              </a:srgbClr>
                            </a:solidFill>
                          </a:ln>
                          <a:solidFill>
                            <a:srgbClr val="C00000"/>
                          </a:solidFill>
                        </a:rPr>
                        <a:t>2</a:t>
                      </a:r>
                      <a:endParaRPr lang="en-GB" sz="1100" b="1" kern="1200" dirty="0">
                        <a:ln>
                          <a:solidFill>
                            <a:srgbClr val="C00000">
                              <a:alpha val="15000"/>
                            </a:srgbClr>
                          </a:solidFill>
                        </a:ln>
                        <a:solidFill>
                          <a:srgbClr val="C00000"/>
                        </a:solidFill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cs typeface="Arial" pitchFamily="34" charset="0"/>
                      </a:endParaRPr>
                    </a:p>
                  </a:txBody>
                  <a:tcPr marL="62345" marR="62345" marT="25763" marB="25763"/>
                </a:tc>
                <a:extLst>
                  <a:ext uri="{0D108BD9-81ED-4DB2-BD59-A6C34878D82A}">
                    <a16:rowId xmlns:a16="http://schemas.microsoft.com/office/drawing/2014/main" val="10279888"/>
                  </a:ext>
                </a:extLst>
              </a:tr>
              <a:tr h="214973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GB" sz="1100" b="1" kern="1200" spc="-90" dirty="0">
                          <a:ln>
                            <a:solidFill>
                              <a:prstClr val="black">
                                <a:lumMod val="85000"/>
                                <a:lumOff val="15000"/>
                                <a:alpha val="15000"/>
                              </a:prstClr>
                            </a:solidFill>
                          </a:ln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higher</a:t>
                      </a:r>
                    </a:p>
                  </a:txBody>
                  <a:tcPr marL="62345" marR="62345" marT="25763" marB="25763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GB" sz="1100" b="1" kern="1200" dirty="0">
                          <a:ln>
                            <a:solidFill>
                              <a:srgbClr val="C00000">
                                <a:alpha val="15000"/>
                              </a:srgbClr>
                            </a:solidFill>
                          </a:ln>
                          <a:solidFill>
                            <a:srgbClr val="C00000"/>
                          </a:solidFill>
                        </a:rPr>
                        <a:t>1</a:t>
                      </a:r>
                      <a:endParaRPr lang="en-GB" sz="1100" b="1" kern="1200" dirty="0">
                        <a:ln>
                          <a:solidFill>
                            <a:srgbClr val="C00000">
                              <a:alpha val="15000"/>
                            </a:srgbClr>
                          </a:solidFill>
                        </a:ln>
                        <a:solidFill>
                          <a:srgbClr val="C00000"/>
                        </a:solidFill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cs typeface="Arial" pitchFamily="34" charset="0"/>
                      </a:endParaRPr>
                    </a:p>
                  </a:txBody>
                  <a:tcPr marL="62345" marR="62345" marT="25763" marB="25763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GB" sz="1100" b="1" kern="1200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15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1565</a:t>
                      </a:r>
                      <a:endParaRPr lang="en-GB" sz="1100" b="1" kern="1200" dirty="0">
                        <a:ln>
                          <a:solidFill>
                            <a:schemeClr val="tx1">
                              <a:lumMod val="85000"/>
                              <a:lumOff val="15000"/>
                              <a:alpha val="15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cs typeface="Arial" pitchFamily="34" charset="0"/>
                      </a:endParaRPr>
                    </a:p>
                  </a:txBody>
                  <a:tcPr marL="62345" marR="62345" marT="25763" marB="25763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GB" sz="1100" b="1" kern="1200" dirty="0">
                          <a:ln>
                            <a:solidFill>
                              <a:srgbClr val="C00000">
                                <a:alpha val="15000"/>
                              </a:srgbClr>
                            </a:solidFill>
                          </a:ln>
                          <a:solidFill>
                            <a:srgbClr val="C00000"/>
                          </a:solidFill>
                        </a:rPr>
                        <a:t>6</a:t>
                      </a:r>
                      <a:endParaRPr lang="en-GB" sz="1100" b="1" kern="1200" dirty="0">
                        <a:ln>
                          <a:solidFill>
                            <a:srgbClr val="C00000">
                              <a:alpha val="15000"/>
                            </a:srgbClr>
                          </a:solidFill>
                        </a:ln>
                        <a:solidFill>
                          <a:srgbClr val="C00000"/>
                        </a:solidFill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cs typeface="Arial" pitchFamily="34" charset="0"/>
                      </a:endParaRPr>
                    </a:p>
                  </a:txBody>
                  <a:tcPr marL="62345" marR="62345" marT="25763" marB="25763"/>
                </a:tc>
                <a:extLst>
                  <a:ext uri="{0D108BD9-81ED-4DB2-BD59-A6C34878D82A}">
                    <a16:rowId xmlns:a16="http://schemas.microsoft.com/office/drawing/2014/main" val="832366435"/>
                  </a:ext>
                </a:extLst>
              </a:tr>
              <a:tr h="214973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GB" sz="1100" b="1" kern="1200" spc="-90" dirty="0">
                          <a:ln>
                            <a:solidFill>
                              <a:prstClr val="black">
                                <a:lumMod val="85000"/>
                                <a:lumOff val="15000"/>
                                <a:alpha val="15000"/>
                              </a:prstClr>
                            </a:solidFill>
                          </a:ln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lower</a:t>
                      </a:r>
                    </a:p>
                  </a:txBody>
                  <a:tcPr marL="62345" marR="62345" marT="25763" marB="25763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GB" sz="1100" b="1" kern="1200" dirty="0">
                          <a:ln>
                            <a:solidFill>
                              <a:srgbClr val="C00000">
                                <a:alpha val="15000"/>
                              </a:srgbClr>
                            </a:solidFill>
                          </a:ln>
                          <a:solidFill>
                            <a:srgbClr val="C00000"/>
                          </a:solidFill>
                        </a:rPr>
                        <a:t>2</a:t>
                      </a:r>
                      <a:endParaRPr lang="en-GB" sz="1100" b="1" kern="1200" dirty="0">
                        <a:ln>
                          <a:solidFill>
                            <a:srgbClr val="C00000">
                              <a:alpha val="15000"/>
                            </a:srgbClr>
                          </a:solidFill>
                        </a:ln>
                        <a:solidFill>
                          <a:srgbClr val="C00000"/>
                        </a:solidFill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cs typeface="Arial" pitchFamily="34" charset="0"/>
                      </a:endParaRPr>
                    </a:p>
                  </a:txBody>
                  <a:tcPr marL="62345" marR="62345" marT="25763" marB="25763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GB" sz="1100" b="1" kern="1200" dirty="0">
                          <a:ln>
                            <a:solidFill>
                              <a:srgbClr val="C00000">
                                <a:alpha val="15000"/>
                              </a:srgbClr>
                            </a:solidFill>
                          </a:ln>
                          <a:solidFill>
                            <a:srgbClr val="C00000"/>
                          </a:solidFill>
                        </a:rPr>
                        <a:t>20</a:t>
                      </a:r>
                      <a:endParaRPr lang="en-GB" sz="1100" b="1" kern="1200" dirty="0">
                        <a:ln>
                          <a:solidFill>
                            <a:srgbClr val="C00000">
                              <a:alpha val="15000"/>
                            </a:srgbClr>
                          </a:solidFill>
                        </a:ln>
                        <a:solidFill>
                          <a:srgbClr val="C00000"/>
                        </a:solidFill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cs typeface="Arial" pitchFamily="34" charset="0"/>
                      </a:endParaRPr>
                    </a:p>
                  </a:txBody>
                  <a:tcPr marL="62345" marR="62345" marT="25763" marB="25763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GB" sz="1100" b="1" kern="1200" dirty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15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1507</a:t>
                      </a:r>
                      <a:endParaRPr lang="en-GB" sz="1100" b="1" kern="1200" dirty="0">
                        <a:ln>
                          <a:solidFill>
                            <a:schemeClr val="tx1">
                              <a:lumMod val="85000"/>
                              <a:lumOff val="15000"/>
                              <a:alpha val="15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cs typeface="Arial" pitchFamily="34" charset="0"/>
                      </a:endParaRPr>
                    </a:p>
                  </a:txBody>
                  <a:tcPr marL="62345" marR="62345" marT="25763" marB="25763"/>
                </a:tc>
                <a:extLst>
                  <a:ext uri="{0D108BD9-81ED-4DB2-BD59-A6C34878D82A}">
                    <a16:rowId xmlns:a16="http://schemas.microsoft.com/office/drawing/2014/main" val="493792450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F2CF664D-4560-F2A9-6301-4849B4728407}"/>
              </a:ext>
            </a:extLst>
          </p:cNvPr>
          <p:cNvSpPr txBox="1"/>
          <p:nvPr/>
        </p:nvSpPr>
        <p:spPr>
          <a:xfrm>
            <a:off x="471488" y="1202843"/>
            <a:ext cx="4241394" cy="3347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14313" indent="-21431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50" spc="-68" dirty="0">
                <a:ln>
                  <a:solidFill>
                    <a:prstClr val="black">
                      <a:lumMod val="85000"/>
                      <a:lumOff val="15000"/>
                      <a:alpha val="15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1</a:t>
            </a:r>
            <a:r>
              <a:rPr lang="ko-KR" altLang="en-US" sz="1050" spc="-68" dirty="0">
                <a:ln>
                  <a:solidFill>
                    <a:prstClr val="black">
                      <a:lumMod val="85000"/>
                      <a:lumOff val="15000"/>
                      <a:alpha val="15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단계 </a:t>
            </a:r>
            <a:r>
              <a:rPr lang="en-US" altLang="ko-KR" sz="1050" spc="-68" dirty="0">
                <a:ln>
                  <a:solidFill>
                    <a:prstClr val="black">
                      <a:lumMod val="85000"/>
                      <a:lumOff val="15000"/>
                      <a:alpha val="15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Classification </a:t>
            </a:r>
            <a:r>
              <a:rPr lang="ko-KR" altLang="en-US" sz="1050" spc="-68" dirty="0">
                <a:ln>
                  <a:solidFill>
                    <a:prstClr val="black">
                      <a:lumMod val="85000"/>
                      <a:lumOff val="15000"/>
                      <a:alpha val="15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결과</a:t>
            </a:r>
            <a:r>
              <a:rPr lang="en-US" altLang="ko-KR" sz="1050" spc="-68" dirty="0">
                <a:ln>
                  <a:solidFill>
                    <a:prstClr val="black">
                      <a:lumMod val="85000"/>
                      <a:lumOff val="15000"/>
                      <a:alpha val="15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: </a:t>
            </a:r>
            <a:r>
              <a:rPr lang="ko-KR" altLang="en-US" sz="1050" spc="-68" dirty="0">
                <a:ln>
                  <a:solidFill>
                    <a:prstClr val="black">
                      <a:lumMod val="85000"/>
                      <a:lumOff val="15000"/>
                      <a:alpha val="15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파생변수 </a:t>
            </a:r>
            <a:r>
              <a:rPr lang="en-US" altLang="ko-KR" sz="1050" spc="-68" dirty="0">
                <a:ln>
                  <a:solidFill>
                    <a:prstClr val="black">
                      <a:lumMod val="85000"/>
                      <a:lumOff val="15000"/>
                      <a:alpha val="15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135</a:t>
            </a:r>
            <a:r>
              <a:rPr lang="ko-KR" altLang="en-US" sz="1050" spc="-68" dirty="0">
                <a:ln>
                  <a:solidFill>
                    <a:prstClr val="black">
                      <a:lumMod val="85000"/>
                      <a:lumOff val="15000"/>
                      <a:alpha val="15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개에 대해 </a:t>
            </a:r>
            <a:r>
              <a:rPr lang="en-US" altLang="ko-KR" sz="1050" spc="-68" dirty="0">
                <a:ln>
                  <a:solidFill>
                    <a:prstClr val="black">
                      <a:lumMod val="85000"/>
                      <a:lumOff val="15000"/>
                      <a:alpha val="15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98% </a:t>
            </a:r>
            <a:r>
              <a:rPr lang="ko-KR" altLang="en-US" sz="1050" spc="-68" dirty="0">
                <a:ln>
                  <a:solidFill>
                    <a:prstClr val="black">
                      <a:lumMod val="85000"/>
                      <a:lumOff val="15000"/>
                      <a:alpha val="15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정확도를 보임 </a:t>
            </a:r>
            <a:endParaRPr lang="en-US" altLang="ko-KR" sz="1050" spc="-68" dirty="0">
              <a:ln>
                <a:solidFill>
                  <a:prstClr val="black">
                    <a:lumMod val="85000"/>
                    <a:lumOff val="15000"/>
                    <a:alpha val="15000"/>
                  </a:prst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1747E97-3A16-933E-2811-DB49CCEAED60}"/>
              </a:ext>
            </a:extLst>
          </p:cNvPr>
          <p:cNvSpPr txBox="1"/>
          <p:nvPr/>
        </p:nvSpPr>
        <p:spPr>
          <a:xfrm>
            <a:off x="469510" y="2889593"/>
            <a:ext cx="6221027" cy="3347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14313" indent="-21431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50" spc="-68" dirty="0">
                <a:ln>
                  <a:solidFill>
                    <a:prstClr val="black">
                      <a:lumMod val="85000"/>
                      <a:lumOff val="15000"/>
                      <a:alpha val="15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2</a:t>
            </a:r>
            <a:r>
              <a:rPr lang="ko-KR" altLang="en-US" sz="1050" spc="-68" dirty="0">
                <a:ln>
                  <a:solidFill>
                    <a:prstClr val="black">
                      <a:lumMod val="85000"/>
                      <a:lumOff val="15000"/>
                      <a:alpha val="15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단계 예측 결과</a:t>
            </a:r>
            <a:r>
              <a:rPr lang="en-US" altLang="ko-KR" sz="1050" spc="-68" dirty="0">
                <a:ln>
                  <a:solidFill>
                    <a:prstClr val="black">
                      <a:lumMod val="85000"/>
                      <a:lumOff val="15000"/>
                      <a:alpha val="15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: </a:t>
            </a:r>
            <a:r>
              <a:rPr lang="ko-KR" altLang="en-US" sz="1050" spc="-68" dirty="0">
                <a:ln>
                  <a:solidFill>
                    <a:prstClr val="black">
                      <a:lumMod val="85000"/>
                      <a:lumOff val="15000"/>
                      <a:alpha val="15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주 단위 예측 수행 시 기존의 </a:t>
            </a:r>
            <a:r>
              <a:rPr lang="en-US" altLang="ko-KR" sz="1050" spc="-68" dirty="0">
                <a:ln>
                  <a:solidFill>
                    <a:prstClr val="black">
                      <a:lumMod val="85000"/>
                      <a:lumOff val="15000"/>
                      <a:alpha val="15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DNN </a:t>
            </a:r>
            <a:r>
              <a:rPr lang="ko-KR" altLang="en-US" sz="1050" spc="-68" dirty="0">
                <a:ln>
                  <a:solidFill>
                    <a:prstClr val="black">
                      <a:lumMod val="85000"/>
                      <a:lumOff val="15000"/>
                      <a:alpha val="15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방법에 비해 </a:t>
            </a:r>
            <a:r>
              <a:rPr lang="en-US" altLang="ko-KR" sz="1050" dirty="0">
                <a:ln>
                  <a:solidFill>
                    <a:schemeClr val="tx1">
                      <a:lumMod val="85000"/>
                      <a:lumOff val="15000"/>
                      <a:alpha val="15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signal fluctuating </a:t>
            </a:r>
            <a:r>
              <a:rPr lang="ko-KR" altLang="en-US" sz="1050" dirty="0">
                <a:ln>
                  <a:solidFill>
                    <a:schemeClr val="tx1">
                      <a:lumMod val="85000"/>
                      <a:lumOff val="15000"/>
                      <a:alpha val="15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문제를 더 효과적으로 해결함</a:t>
            </a:r>
            <a:r>
              <a:rPr lang="ko-KR" altLang="en-US" sz="1050" spc="-68" dirty="0">
                <a:ln>
                  <a:solidFill>
                    <a:prstClr val="black">
                      <a:lumMod val="85000"/>
                      <a:lumOff val="15000"/>
                      <a:alpha val="15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 </a:t>
            </a:r>
            <a:endParaRPr lang="en-US" altLang="ko-KR" sz="1050" spc="-68" dirty="0">
              <a:ln>
                <a:solidFill>
                  <a:prstClr val="black">
                    <a:lumMod val="85000"/>
                    <a:lumOff val="15000"/>
                    <a:alpha val="15000"/>
                  </a:prst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pic>
        <p:nvPicPr>
          <p:cNvPr id="57" name="그림 56">
            <a:extLst>
              <a:ext uri="{FF2B5EF4-FFF2-40B4-BE49-F238E27FC236}">
                <a16:creationId xmlns:a16="http://schemas.microsoft.com/office/drawing/2014/main" id="{6F156D78-B0BA-C114-4907-9D88C4859C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7989" y="3523474"/>
            <a:ext cx="4202023" cy="1361684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DDC7D65E-6C61-07BF-EA07-B3837E37A8CF}"/>
              </a:ext>
            </a:extLst>
          </p:cNvPr>
          <p:cNvSpPr txBox="1"/>
          <p:nvPr/>
        </p:nvSpPr>
        <p:spPr>
          <a:xfrm>
            <a:off x="592100" y="4883389"/>
            <a:ext cx="3448935" cy="2135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788" dirty="0">
                <a:ln>
                  <a:solidFill>
                    <a:schemeClr val="tx1">
                      <a:lumMod val="85000"/>
                      <a:lumOff val="15000"/>
                      <a:alpha val="15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(2-phase DNN)</a:t>
            </a:r>
            <a:endParaRPr lang="ko-KR" altLang="en-US" sz="788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65F6B3F-0171-E13F-1941-DE30E0CCDAB7}"/>
              </a:ext>
            </a:extLst>
          </p:cNvPr>
          <p:cNvSpPr txBox="1"/>
          <p:nvPr/>
        </p:nvSpPr>
        <p:spPr>
          <a:xfrm>
            <a:off x="2888735" y="4887810"/>
            <a:ext cx="3448935" cy="2135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788" dirty="0">
                <a:ln>
                  <a:solidFill>
                    <a:schemeClr val="tx1">
                      <a:lumMod val="85000"/>
                      <a:lumOff val="15000"/>
                      <a:alpha val="15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(DNN)</a:t>
            </a:r>
            <a:endParaRPr lang="ko-KR" altLang="en-US" sz="788" dirty="0"/>
          </a:p>
        </p:txBody>
      </p:sp>
    </p:spTree>
    <p:extLst>
      <p:ext uri="{BB962C8B-B14F-4D97-AF65-F5344CB8AC3E}">
        <p14:creationId xmlns:p14="http://schemas.microsoft.com/office/powerpoint/2010/main" val="138795349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건화물선운임지수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(BDI)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예측</a:t>
            </a:r>
            <a:r>
              <a:rPr lang="en-US" altLang="ko-KR" sz="1050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050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연구 내용</a:t>
            </a:r>
            <a:endParaRPr lang="ko-KR" altLang="en-US" dirty="0">
              <a:solidFill>
                <a:srgbClr val="C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1" name="내용 개체 틀 2">
            <a:extLst>
              <a:ext uri="{FF2B5EF4-FFF2-40B4-BE49-F238E27FC236}">
                <a16:creationId xmlns:a16="http://schemas.microsoft.com/office/drawing/2014/main" id="{56BFDB17-5821-33C2-EAEF-BECDA39B25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488" y="881337"/>
            <a:ext cx="5915025" cy="3876754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+mj-lt"/>
              <a:buAutoNum type="arabicPeriod" startAt="4"/>
            </a:pPr>
            <a:r>
              <a:rPr lang="en-US" altLang="ko-KR" sz="1050" b="1" spc="-68" dirty="0">
                <a:ln>
                  <a:solidFill>
                    <a:prstClr val="black">
                      <a:lumMod val="85000"/>
                      <a:lumOff val="15000"/>
                      <a:alpha val="15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DERN</a:t>
            </a:r>
            <a:r>
              <a:rPr lang="ko-KR" altLang="en-US" sz="1050" b="1" spc="-68" dirty="0">
                <a:ln>
                  <a:solidFill>
                    <a:prstClr val="black">
                      <a:lumMod val="85000"/>
                      <a:lumOff val="15000"/>
                      <a:alpha val="15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을 활용한 운임 단기</a:t>
            </a:r>
            <a:r>
              <a:rPr lang="en-US" altLang="ko-KR" sz="1050" b="1" spc="-68" dirty="0">
                <a:ln>
                  <a:solidFill>
                    <a:prstClr val="black">
                      <a:lumMod val="85000"/>
                      <a:lumOff val="15000"/>
                      <a:alpha val="15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〮</a:t>
            </a:r>
            <a:r>
              <a:rPr lang="ko-KR" altLang="en-US" sz="1050" b="1" spc="-68" dirty="0">
                <a:ln>
                  <a:solidFill>
                    <a:prstClr val="black">
                      <a:lumMod val="85000"/>
                      <a:lumOff val="15000"/>
                      <a:alpha val="15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중장기 예측</a:t>
            </a:r>
            <a:endParaRPr lang="en-US" altLang="ko-KR" sz="1050" b="1" spc="-68" dirty="0">
              <a:ln>
                <a:solidFill>
                  <a:prstClr val="black">
                    <a:lumMod val="85000"/>
                    <a:lumOff val="15000"/>
                    <a:alpha val="15000"/>
                  </a:prst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37B7A54-E3E5-E693-FFBB-AFECB279A63B}"/>
              </a:ext>
            </a:extLst>
          </p:cNvPr>
          <p:cNvSpPr txBox="1"/>
          <p:nvPr/>
        </p:nvSpPr>
        <p:spPr>
          <a:xfrm>
            <a:off x="483752" y="1268517"/>
            <a:ext cx="4241394" cy="57708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285750" indent="-285750">
              <a:buFont typeface="Arial" panose="020B0604020202020204" pitchFamily="34" charset="0"/>
              <a:buChar char="•"/>
              <a:defRPr sz="1400" spc="-90">
                <a:ln>
                  <a:solidFill>
                    <a:prstClr val="black">
                      <a:lumMod val="85000"/>
                      <a:lumOff val="15000"/>
                      <a:alpha val="15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defRPr>
            </a:lvl1pPr>
          </a:lstStyle>
          <a:p>
            <a:r>
              <a:rPr lang="en-US" altLang="ko-KR" sz="1050" dirty="0"/>
              <a:t>RNN, LSTM, GRU</a:t>
            </a:r>
            <a:r>
              <a:rPr lang="ko-KR" altLang="en-US" sz="1050" dirty="0"/>
              <a:t>을 앙상블한 새로운 방법론</a:t>
            </a:r>
            <a:r>
              <a:rPr lang="en-US" altLang="ko-KR" sz="1050" dirty="0"/>
              <a:t>(DERN)</a:t>
            </a:r>
            <a:r>
              <a:rPr lang="ko-KR" altLang="en-US" sz="1050" dirty="0"/>
              <a:t> 개발</a:t>
            </a:r>
            <a:endParaRPr lang="en-US" altLang="ko-KR" sz="1050" dirty="0"/>
          </a:p>
          <a:p>
            <a:pPr marL="0" indent="0">
              <a:buNone/>
            </a:pPr>
            <a:endParaRPr lang="en-US" altLang="ko-KR" sz="1050" dirty="0"/>
          </a:p>
          <a:p>
            <a:r>
              <a:rPr lang="en-US" altLang="ko-KR" sz="1050" spc="-68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4T-AVG-BCI </a:t>
            </a:r>
            <a:r>
              <a:rPr lang="ko-KR" altLang="en-US" sz="1050" spc="-68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데이터 사용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0593A4C-C98A-8EDD-A048-230DAB7D06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5907" y="1790173"/>
            <a:ext cx="4641112" cy="3228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521705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건화물선운임지수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(BDI)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예측</a:t>
            </a:r>
            <a:r>
              <a:rPr lang="en-US" altLang="ko-KR" sz="1050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050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연구 내용</a:t>
            </a:r>
            <a:endParaRPr lang="ko-KR" altLang="en-US" dirty="0">
              <a:solidFill>
                <a:srgbClr val="C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1" name="내용 개체 틀 2">
            <a:extLst>
              <a:ext uri="{FF2B5EF4-FFF2-40B4-BE49-F238E27FC236}">
                <a16:creationId xmlns:a16="http://schemas.microsoft.com/office/drawing/2014/main" id="{56BFDB17-5821-33C2-EAEF-BECDA39B25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488" y="881337"/>
            <a:ext cx="5915025" cy="3876754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+mj-lt"/>
              <a:buAutoNum type="arabicPeriod" startAt="4"/>
            </a:pPr>
            <a:r>
              <a:rPr lang="en-US" altLang="ko-KR" sz="1050" b="1" spc="-68" dirty="0">
                <a:ln>
                  <a:solidFill>
                    <a:prstClr val="black">
                      <a:lumMod val="85000"/>
                      <a:lumOff val="15000"/>
                      <a:alpha val="15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DERN</a:t>
            </a:r>
            <a:r>
              <a:rPr lang="ko-KR" altLang="en-US" sz="1050" b="1" spc="-68" dirty="0">
                <a:ln>
                  <a:solidFill>
                    <a:prstClr val="black">
                      <a:lumMod val="85000"/>
                      <a:lumOff val="15000"/>
                      <a:alpha val="15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을 활용한 운임 단기</a:t>
            </a:r>
            <a:r>
              <a:rPr lang="en-US" altLang="ko-KR" sz="1050" b="1" spc="-68" dirty="0">
                <a:ln>
                  <a:solidFill>
                    <a:prstClr val="black">
                      <a:lumMod val="85000"/>
                      <a:lumOff val="15000"/>
                      <a:alpha val="15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〮</a:t>
            </a:r>
            <a:r>
              <a:rPr lang="ko-KR" altLang="en-US" sz="1050" b="1" spc="-68" dirty="0">
                <a:ln>
                  <a:solidFill>
                    <a:prstClr val="black">
                      <a:lumMod val="85000"/>
                      <a:lumOff val="15000"/>
                      <a:alpha val="15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중장기 예측</a:t>
            </a:r>
            <a:endParaRPr lang="en-US" altLang="ko-KR" sz="1050" b="1" spc="-68" dirty="0">
              <a:ln>
                <a:solidFill>
                  <a:prstClr val="black">
                    <a:lumMod val="85000"/>
                    <a:lumOff val="15000"/>
                    <a:alpha val="15000"/>
                  </a:prst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37B7A54-E3E5-E693-FFBB-AFECB279A63B}"/>
              </a:ext>
            </a:extLst>
          </p:cNvPr>
          <p:cNvSpPr txBox="1"/>
          <p:nvPr/>
        </p:nvSpPr>
        <p:spPr>
          <a:xfrm>
            <a:off x="483752" y="1268516"/>
            <a:ext cx="5902761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285750" indent="-285750">
              <a:buFont typeface="Arial" panose="020B0604020202020204" pitchFamily="34" charset="0"/>
              <a:buChar char="•"/>
              <a:defRPr sz="1400" spc="-90">
                <a:ln>
                  <a:solidFill>
                    <a:prstClr val="black">
                      <a:lumMod val="85000"/>
                      <a:lumOff val="15000"/>
                      <a:alpha val="15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defRPr>
            </a:lvl1pPr>
          </a:lstStyle>
          <a:p>
            <a:r>
              <a:rPr lang="ko-KR" altLang="en-US" sz="1050" dirty="0"/>
              <a:t>단기</a:t>
            </a:r>
            <a:r>
              <a:rPr lang="en-US" altLang="ko-KR" sz="1050" dirty="0"/>
              <a:t>(1</a:t>
            </a:r>
            <a:r>
              <a:rPr lang="ko-KR" altLang="en-US" sz="1050" dirty="0"/>
              <a:t>주</a:t>
            </a:r>
            <a:r>
              <a:rPr lang="en-US" altLang="ko-KR" sz="1050" dirty="0"/>
              <a:t>) </a:t>
            </a:r>
            <a:r>
              <a:rPr lang="ko-KR" altLang="en-US" sz="1050" dirty="0"/>
              <a:t>예측 결과 </a:t>
            </a:r>
            <a:r>
              <a:rPr lang="en-US" altLang="ko-KR" sz="1050" dirty="0"/>
              <a:t>: </a:t>
            </a:r>
            <a:r>
              <a:rPr lang="en-US" altLang="ko-KR" sz="1050" spc="-68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DERN </a:t>
            </a:r>
            <a:r>
              <a:rPr lang="ko-KR" altLang="en-US" sz="1050" spc="-68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모델을 </a:t>
            </a:r>
            <a:r>
              <a:rPr lang="en-US" altLang="ko-KR" sz="1050" spc="-68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ARIMA, LSTM, RNN, GRU, MLP</a:t>
            </a:r>
            <a:r>
              <a:rPr lang="ko-KR" altLang="en-US" sz="1050" spc="-68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와 비교한 결과 가장 성능이 우수함</a:t>
            </a:r>
          </a:p>
          <a:p>
            <a:endParaRPr lang="ko-KR" altLang="en-US" sz="1050" spc="-68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925BEAA-7E5C-3B01-9A33-450848ABBFC2}"/>
              </a:ext>
            </a:extLst>
          </p:cNvPr>
          <p:cNvGrpSpPr/>
          <p:nvPr/>
        </p:nvGrpSpPr>
        <p:grpSpPr>
          <a:xfrm>
            <a:off x="578287" y="1632048"/>
            <a:ext cx="5935604" cy="2785780"/>
            <a:chOff x="580089" y="1794386"/>
            <a:chExt cx="7914139" cy="3506820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8D6564AA-57B0-1E09-D290-5FD28F421BE9}"/>
                </a:ext>
              </a:extLst>
            </p:cNvPr>
            <p:cNvGrpSpPr/>
            <p:nvPr/>
          </p:nvGrpSpPr>
          <p:grpSpPr>
            <a:xfrm>
              <a:off x="580089" y="1794386"/>
              <a:ext cx="7914139" cy="3506820"/>
              <a:chOff x="580089" y="1794386"/>
              <a:chExt cx="7914139" cy="3506820"/>
            </a:xfrm>
          </p:grpSpPr>
          <p:pic>
            <p:nvPicPr>
              <p:cNvPr id="6" name="Content Placeholder 5">
                <a:extLst>
                  <a:ext uri="{FF2B5EF4-FFF2-40B4-BE49-F238E27FC236}">
                    <a16:creationId xmlns:a16="http://schemas.microsoft.com/office/drawing/2014/main" id="{34848A5A-03B4-6AED-E6AF-901AC6E66E8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260" t="9461" r="7788" b="5438"/>
              <a:stretch/>
            </p:blipFill>
            <p:spPr>
              <a:xfrm>
                <a:off x="580089" y="2382351"/>
                <a:ext cx="2772310" cy="1910005"/>
              </a:xfrm>
              <a:prstGeom prst="rect">
                <a:avLst/>
              </a:prstGeom>
            </p:spPr>
          </p:pic>
          <p:pic>
            <p:nvPicPr>
              <p:cNvPr id="7" name="Content Placeholder 5">
                <a:extLst>
                  <a:ext uri="{FF2B5EF4-FFF2-40B4-BE49-F238E27FC236}">
                    <a16:creationId xmlns:a16="http://schemas.microsoft.com/office/drawing/2014/main" id="{9A0F8F01-1BA6-3444-6855-922B81B1657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638" t="9502" r="7423" b="4959"/>
              <a:stretch/>
            </p:blipFill>
            <p:spPr>
              <a:xfrm>
                <a:off x="3595875" y="1794386"/>
                <a:ext cx="4898353" cy="3506820"/>
              </a:xfrm>
              <a:prstGeom prst="rect">
                <a:avLst/>
              </a:prstGeom>
            </p:spPr>
          </p:pic>
          <p:cxnSp>
            <p:nvCxnSpPr>
              <p:cNvPr id="8" name="직선 연결선 7">
                <a:extLst>
                  <a:ext uri="{FF2B5EF4-FFF2-40B4-BE49-F238E27FC236}">
                    <a16:creationId xmlns:a16="http://schemas.microsoft.com/office/drawing/2014/main" id="{2013E98A-3B5B-716A-4F51-AD552723E3E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39752" y="1900981"/>
                <a:ext cx="1495540" cy="1528020"/>
              </a:xfrm>
              <a:prstGeom prst="line">
                <a:avLst/>
              </a:prstGeom>
              <a:ln w="12700">
                <a:solidFill>
                  <a:srgbClr val="42516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직선 연결선 8">
                <a:extLst>
                  <a:ext uri="{FF2B5EF4-FFF2-40B4-BE49-F238E27FC236}">
                    <a16:creationId xmlns:a16="http://schemas.microsoft.com/office/drawing/2014/main" id="{6E5E854E-1E4B-D828-E535-9019DECC54D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11879" y="3657600"/>
                <a:ext cx="1523413" cy="1427584"/>
              </a:xfrm>
              <a:prstGeom prst="line">
                <a:avLst/>
              </a:prstGeom>
              <a:ln w="12700">
                <a:solidFill>
                  <a:srgbClr val="42516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D6380838-AC62-5235-ABED-D5BAB302D462}"/>
                </a:ext>
              </a:extLst>
            </p:cNvPr>
            <p:cNvSpPr/>
            <p:nvPr/>
          </p:nvSpPr>
          <p:spPr>
            <a:xfrm>
              <a:off x="2051720" y="3427584"/>
              <a:ext cx="360040" cy="216024"/>
            </a:xfrm>
            <a:prstGeom prst="rect">
              <a:avLst/>
            </a:prstGeom>
            <a:noFill/>
            <a:ln>
              <a:solidFill>
                <a:srgbClr val="42516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</p:grpSp>
    </p:spTree>
    <p:extLst>
      <p:ext uri="{BB962C8B-B14F-4D97-AF65-F5344CB8AC3E}">
        <p14:creationId xmlns:p14="http://schemas.microsoft.com/office/powerpoint/2010/main" val="391438547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건화물선운임지수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(BDI)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예측</a:t>
            </a:r>
            <a:r>
              <a:rPr lang="en-US" altLang="ko-KR" sz="1050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050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연구 내용</a:t>
            </a:r>
            <a:endParaRPr lang="ko-KR" altLang="en-US" dirty="0">
              <a:solidFill>
                <a:srgbClr val="C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1" name="내용 개체 틀 2">
            <a:extLst>
              <a:ext uri="{FF2B5EF4-FFF2-40B4-BE49-F238E27FC236}">
                <a16:creationId xmlns:a16="http://schemas.microsoft.com/office/drawing/2014/main" id="{56BFDB17-5821-33C2-EAEF-BECDA39B25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488" y="881337"/>
            <a:ext cx="5915025" cy="3876754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+mj-lt"/>
              <a:buAutoNum type="arabicPeriod" startAt="4"/>
            </a:pPr>
            <a:r>
              <a:rPr lang="en-US" altLang="ko-KR" sz="1050" b="1" spc="-68" dirty="0">
                <a:ln>
                  <a:solidFill>
                    <a:prstClr val="black">
                      <a:lumMod val="85000"/>
                      <a:lumOff val="15000"/>
                      <a:alpha val="15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DERN</a:t>
            </a:r>
            <a:r>
              <a:rPr lang="ko-KR" altLang="en-US" sz="1050" b="1" spc="-68" dirty="0">
                <a:ln>
                  <a:solidFill>
                    <a:prstClr val="black">
                      <a:lumMod val="85000"/>
                      <a:lumOff val="15000"/>
                      <a:alpha val="15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을 활용한 운임 단기</a:t>
            </a:r>
            <a:r>
              <a:rPr lang="en-US" altLang="ko-KR" sz="1050" b="1" spc="-68" dirty="0">
                <a:ln>
                  <a:solidFill>
                    <a:prstClr val="black">
                      <a:lumMod val="85000"/>
                      <a:lumOff val="15000"/>
                      <a:alpha val="15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〮</a:t>
            </a:r>
            <a:r>
              <a:rPr lang="ko-KR" altLang="en-US" sz="1050" b="1" spc="-68" dirty="0">
                <a:ln>
                  <a:solidFill>
                    <a:prstClr val="black">
                      <a:lumMod val="85000"/>
                      <a:lumOff val="15000"/>
                      <a:alpha val="15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중장기 예측</a:t>
            </a:r>
            <a:endParaRPr lang="en-US" altLang="ko-KR" sz="1050" b="1" spc="-68" dirty="0">
              <a:ln>
                <a:solidFill>
                  <a:prstClr val="black">
                    <a:lumMod val="85000"/>
                    <a:lumOff val="15000"/>
                    <a:alpha val="15000"/>
                  </a:prst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37B7A54-E3E5-E693-FFBB-AFECB279A63B}"/>
              </a:ext>
            </a:extLst>
          </p:cNvPr>
          <p:cNvSpPr txBox="1"/>
          <p:nvPr/>
        </p:nvSpPr>
        <p:spPr>
          <a:xfrm>
            <a:off x="483752" y="1268516"/>
            <a:ext cx="5902761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285750" indent="-285750">
              <a:buFont typeface="Arial" panose="020B0604020202020204" pitchFamily="34" charset="0"/>
              <a:buChar char="•"/>
              <a:defRPr sz="1400" spc="-90">
                <a:ln>
                  <a:solidFill>
                    <a:prstClr val="black">
                      <a:lumMod val="85000"/>
                      <a:lumOff val="15000"/>
                      <a:alpha val="15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defRPr>
            </a:lvl1pPr>
          </a:lstStyle>
          <a:p>
            <a:r>
              <a:rPr lang="ko-KR" altLang="en-US" sz="1050" dirty="0"/>
              <a:t>중장기</a:t>
            </a:r>
            <a:r>
              <a:rPr lang="en-US" altLang="ko-KR" sz="1050" dirty="0"/>
              <a:t>(7</a:t>
            </a:r>
            <a:r>
              <a:rPr lang="ko-KR" altLang="en-US" sz="1050" dirty="0"/>
              <a:t>주</a:t>
            </a:r>
            <a:r>
              <a:rPr lang="en-US" altLang="ko-KR" sz="1050" dirty="0"/>
              <a:t>) </a:t>
            </a:r>
            <a:r>
              <a:rPr lang="ko-KR" altLang="en-US" sz="1050" dirty="0"/>
              <a:t>예측 결과 </a:t>
            </a:r>
            <a:r>
              <a:rPr lang="en-US" altLang="ko-KR" sz="1050" dirty="0"/>
              <a:t>: </a:t>
            </a:r>
            <a:r>
              <a:rPr lang="en-US" altLang="ko-KR" sz="1050" spc="-68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DERN </a:t>
            </a:r>
            <a:r>
              <a:rPr lang="ko-KR" altLang="en-US" sz="1050" spc="-68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모델을 </a:t>
            </a:r>
            <a:r>
              <a:rPr lang="en-US" altLang="ko-KR" sz="1050" spc="-68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LSTM, RNN, GRU</a:t>
            </a:r>
            <a:r>
              <a:rPr lang="ko-KR" altLang="en-US" sz="1050" spc="-68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와 비교한 결과 </a:t>
            </a:r>
            <a:r>
              <a:rPr lang="ko-KR" altLang="en-US" sz="105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대체적으로</a:t>
            </a:r>
            <a:r>
              <a:rPr lang="ko-KR" altLang="en-US" sz="1050" spc="-68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성능이 가장 우수함</a:t>
            </a:r>
          </a:p>
          <a:p>
            <a:endParaRPr lang="ko-KR" altLang="en-US" sz="1050" spc="-68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9F161FA5-1259-38A9-820C-0B4C91D2ED51}"/>
              </a:ext>
            </a:extLst>
          </p:cNvPr>
          <p:cNvGrpSpPr/>
          <p:nvPr/>
        </p:nvGrpSpPr>
        <p:grpSpPr>
          <a:xfrm>
            <a:off x="701697" y="1652957"/>
            <a:ext cx="5454606" cy="2936697"/>
            <a:chOff x="360216" y="1507795"/>
            <a:chExt cx="8244232" cy="4299218"/>
          </a:xfrm>
        </p:grpSpPr>
        <p:pic>
          <p:nvPicPr>
            <p:cNvPr id="11" name="Content Placeholder 5">
              <a:extLst>
                <a:ext uri="{FF2B5EF4-FFF2-40B4-BE49-F238E27FC236}">
                  <a16:creationId xmlns:a16="http://schemas.microsoft.com/office/drawing/2014/main" id="{09FF035B-F55F-1EE1-5171-7207B4EC2D7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0216" y="1544735"/>
              <a:ext cx="8244232" cy="4262278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0E2DB80-1729-B02C-2824-3895FF927E67}"/>
                </a:ext>
              </a:extLst>
            </p:cNvPr>
            <p:cNvSpPr txBox="1"/>
            <p:nvPr/>
          </p:nvSpPr>
          <p:spPr>
            <a:xfrm>
              <a:off x="1953049" y="1507795"/>
              <a:ext cx="1007117" cy="33793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GB" sz="900" spc="-68" dirty="0">
                  <a:ln>
                    <a:solidFill>
                      <a:prstClr val="black">
                        <a:lumMod val="85000"/>
                        <a:lumOff val="15000"/>
                        <a:alpha val="15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Deep RNN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0B59EB7-8F19-66DD-2C85-575410261096}"/>
                </a:ext>
              </a:extLst>
            </p:cNvPr>
            <p:cNvSpPr txBox="1"/>
            <p:nvPr/>
          </p:nvSpPr>
          <p:spPr>
            <a:xfrm>
              <a:off x="6336838" y="1507795"/>
              <a:ext cx="677033" cy="3379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GB" sz="900" spc="-68" dirty="0">
                  <a:ln>
                    <a:solidFill>
                      <a:prstClr val="black">
                        <a:lumMod val="85000"/>
                        <a:lumOff val="15000"/>
                        <a:alpha val="15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LSTM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AECEF86-5A27-0FFC-42FF-60EF97768444}"/>
                </a:ext>
              </a:extLst>
            </p:cNvPr>
            <p:cNvSpPr txBox="1"/>
            <p:nvPr/>
          </p:nvSpPr>
          <p:spPr>
            <a:xfrm>
              <a:off x="2176576" y="3531453"/>
              <a:ext cx="605415" cy="33793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GB" sz="900" spc="-68" dirty="0">
                  <a:ln>
                    <a:solidFill>
                      <a:prstClr val="black">
                        <a:lumMod val="85000"/>
                        <a:lumOff val="15000"/>
                        <a:alpha val="15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GRU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138530C-4C76-B7DD-F7B7-B2A8FEEEA278}"/>
                </a:ext>
              </a:extLst>
            </p:cNvPr>
            <p:cNvSpPr txBox="1"/>
            <p:nvPr/>
          </p:nvSpPr>
          <p:spPr>
            <a:xfrm>
              <a:off x="6313657" y="3531453"/>
              <a:ext cx="698839" cy="33793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GB" sz="900" spc="-68" dirty="0">
                  <a:ln>
                    <a:solidFill>
                      <a:prstClr val="black">
                        <a:lumMod val="85000"/>
                        <a:lumOff val="15000"/>
                        <a:alpha val="15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DERN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440692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건화물선운임지수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(BDI)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예측</a:t>
            </a:r>
            <a:r>
              <a:rPr lang="en-US" altLang="ko-KR" sz="1050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050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연구 내용</a:t>
            </a:r>
            <a:endParaRPr lang="ko-KR" altLang="en-US" dirty="0">
              <a:solidFill>
                <a:srgbClr val="C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1" name="내용 개체 틀 2">
            <a:extLst>
              <a:ext uri="{FF2B5EF4-FFF2-40B4-BE49-F238E27FC236}">
                <a16:creationId xmlns:a16="http://schemas.microsoft.com/office/drawing/2014/main" id="{56BFDB17-5821-33C2-EAEF-BECDA39B25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488" y="881337"/>
            <a:ext cx="5915025" cy="3876754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+mj-lt"/>
              <a:buAutoNum type="arabicPeriod" startAt="4"/>
            </a:pPr>
            <a:r>
              <a:rPr lang="en-US" altLang="ko-KR" sz="1050" b="1" spc="-68" dirty="0">
                <a:ln>
                  <a:solidFill>
                    <a:prstClr val="black">
                      <a:lumMod val="85000"/>
                      <a:lumOff val="15000"/>
                      <a:alpha val="15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DERN</a:t>
            </a:r>
            <a:r>
              <a:rPr lang="ko-KR" altLang="en-US" sz="1050" b="1" spc="-68" dirty="0">
                <a:ln>
                  <a:solidFill>
                    <a:prstClr val="black">
                      <a:lumMod val="85000"/>
                      <a:lumOff val="15000"/>
                      <a:alpha val="15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을 활용한 운임 단기</a:t>
            </a:r>
            <a:r>
              <a:rPr lang="en-US" altLang="ko-KR" sz="1050" b="1" spc="-68" dirty="0">
                <a:ln>
                  <a:solidFill>
                    <a:prstClr val="black">
                      <a:lumMod val="85000"/>
                      <a:lumOff val="15000"/>
                      <a:alpha val="15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〮</a:t>
            </a:r>
            <a:r>
              <a:rPr lang="ko-KR" altLang="en-US" sz="1050" b="1" spc="-68" dirty="0">
                <a:ln>
                  <a:solidFill>
                    <a:prstClr val="black">
                      <a:lumMod val="85000"/>
                      <a:lumOff val="15000"/>
                      <a:alpha val="15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중장기 예측</a:t>
            </a:r>
            <a:endParaRPr lang="en-US" altLang="ko-KR" sz="1050" b="1" spc="-68" dirty="0">
              <a:ln>
                <a:solidFill>
                  <a:prstClr val="black">
                    <a:lumMod val="85000"/>
                    <a:lumOff val="15000"/>
                    <a:alpha val="15000"/>
                  </a:prst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37B7A54-E3E5-E693-FFBB-AFECB279A63B}"/>
              </a:ext>
            </a:extLst>
          </p:cNvPr>
          <p:cNvSpPr txBox="1"/>
          <p:nvPr/>
        </p:nvSpPr>
        <p:spPr>
          <a:xfrm>
            <a:off x="483752" y="1268516"/>
            <a:ext cx="5902761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285750" indent="-285750">
              <a:buFont typeface="Arial" panose="020B0604020202020204" pitchFamily="34" charset="0"/>
              <a:buChar char="•"/>
              <a:defRPr sz="1400" spc="-90">
                <a:ln>
                  <a:solidFill>
                    <a:prstClr val="black">
                      <a:lumMod val="85000"/>
                      <a:lumOff val="15000"/>
                      <a:alpha val="15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defRPr>
            </a:lvl1pPr>
          </a:lstStyle>
          <a:p>
            <a:r>
              <a:rPr lang="ko-KR" altLang="en-US" sz="1050" dirty="0"/>
              <a:t>중장기</a:t>
            </a:r>
            <a:r>
              <a:rPr lang="en-US" altLang="ko-KR" sz="1050" dirty="0"/>
              <a:t>(7</a:t>
            </a:r>
            <a:r>
              <a:rPr lang="ko-KR" altLang="en-US" sz="1050" dirty="0"/>
              <a:t>주</a:t>
            </a:r>
            <a:r>
              <a:rPr lang="en-US" altLang="ko-KR" sz="1050" dirty="0"/>
              <a:t>) </a:t>
            </a:r>
            <a:r>
              <a:rPr lang="ko-KR" altLang="en-US" sz="1050" dirty="0"/>
              <a:t>예측 결과 </a:t>
            </a:r>
            <a:r>
              <a:rPr lang="en-US" altLang="ko-KR" sz="1050" dirty="0"/>
              <a:t>: </a:t>
            </a:r>
            <a:r>
              <a:rPr lang="ko-KR" altLang="en-US" sz="1050" spc="-68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중장기 예측 시 다른 모델에 비해는 우수하지만 정확도 개선이 필요함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A8137352-7EB1-5129-F902-3C2469E5CB66}"/>
              </a:ext>
            </a:extLst>
          </p:cNvPr>
          <p:cNvGrpSpPr/>
          <p:nvPr/>
        </p:nvGrpSpPr>
        <p:grpSpPr>
          <a:xfrm>
            <a:off x="674694" y="1759656"/>
            <a:ext cx="5508613" cy="2899710"/>
            <a:chOff x="899590" y="1844824"/>
            <a:chExt cx="7344817" cy="3866280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F18791E0-C2A2-DACF-6134-337ABB32CCB1}"/>
                </a:ext>
              </a:extLst>
            </p:cNvPr>
            <p:cNvGrpSpPr/>
            <p:nvPr/>
          </p:nvGrpSpPr>
          <p:grpSpPr>
            <a:xfrm>
              <a:off x="899590" y="1844824"/>
              <a:ext cx="7344817" cy="3866280"/>
              <a:chOff x="899590" y="2230001"/>
              <a:chExt cx="7344817" cy="3866280"/>
            </a:xfrm>
          </p:grpSpPr>
          <p:pic>
            <p:nvPicPr>
              <p:cNvPr id="8" name="Content Placeholder 5">
                <a:extLst>
                  <a:ext uri="{FF2B5EF4-FFF2-40B4-BE49-F238E27FC236}">
                    <a16:creationId xmlns:a16="http://schemas.microsoft.com/office/drawing/2014/main" id="{93D1576D-99EE-3405-599A-07951D4948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99590" y="2230001"/>
                <a:ext cx="7344816" cy="1284704"/>
              </a:xfrm>
              <a:prstGeom prst="rect">
                <a:avLst/>
              </a:prstGeom>
            </p:spPr>
          </p:pic>
          <p:pic>
            <p:nvPicPr>
              <p:cNvPr id="9" name="Content Placeholder 5">
                <a:extLst>
                  <a:ext uri="{FF2B5EF4-FFF2-40B4-BE49-F238E27FC236}">
                    <a16:creationId xmlns:a16="http://schemas.microsoft.com/office/drawing/2014/main" id="{1362C247-4510-069F-0408-920B231636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99590" y="3499353"/>
                <a:ext cx="7344816" cy="1369807"/>
              </a:xfrm>
              <a:prstGeom prst="rect">
                <a:avLst/>
              </a:prstGeom>
            </p:spPr>
          </p:pic>
          <p:pic>
            <p:nvPicPr>
              <p:cNvPr id="17" name="Content Placeholder 5">
                <a:extLst>
                  <a:ext uri="{FF2B5EF4-FFF2-40B4-BE49-F238E27FC236}">
                    <a16:creationId xmlns:a16="http://schemas.microsoft.com/office/drawing/2014/main" id="{76D6F1EC-313E-5368-B1A6-75FA8DF7A0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99590" y="4945307"/>
                <a:ext cx="7344817" cy="1150974"/>
              </a:xfrm>
              <a:prstGeom prst="rect">
                <a:avLst/>
              </a:prstGeom>
            </p:spPr>
          </p:pic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7ABAA805-BEAE-2916-B1DC-C80B57C8AB30}"/>
                  </a:ext>
                </a:extLst>
              </p:cNvPr>
              <p:cNvSpPr/>
              <p:nvPr/>
            </p:nvSpPr>
            <p:spPr>
              <a:xfrm>
                <a:off x="5004048" y="2230001"/>
                <a:ext cx="432048" cy="19088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/>
              </a:p>
            </p:txBody>
          </p: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62B57EEB-C24C-A3BB-36EF-EB658C9BB472}"/>
                  </a:ext>
                </a:extLst>
              </p:cNvPr>
              <p:cNvSpPr/>
              <p:nvPr/>
            </p:nvSpPr>
            <p:spPr>
              <a:xfrm>
                <a:off x="5019453" y="3507393"/>
                <a:ext cx="432048" cy="19088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/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E9A17620-51B2-577A-5DEE-6CF1EB2C31A5}"/>
                  </a:ext>
                </a:extLst>
              </p:cNvPr>
              <p:cNvSpPr/>
              <p:nvPr/>
            </p:nvSpPr>
            <p:spPr>
              <a:xfrm>
                <a:off x="5019453" y="4930549"/>
                <a:ext cx="432048" cy="19088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/>
              </a:p>
            </p:txBody>
          </p:sp>
        </p:grp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2B0A1A32-2AAC-8E52-7AFC-B236D3795ED3}"/>
                </a:ext>
              </a:extLst>
            </p:cNvPr>
            <p:cNvSpPr/>
            <p:nvPr/>
          </p:nvSpPr>
          <p:spPr>
            <a:xfrm>
              <a:off x="971600" y="2924622"/>
              <a:ext cx="7128792" cy="144338"/>
            </a:xfrm>
            <a:prstGeom prst="rect">
              <a:avLst/>
            </a:prstGeom>
            <a:solidFill>
              <a:srgbClr val="FFFF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2DDD90D3-158B-A58D-CD2A-483859521C7F}"/>
                </a:ext>
              </a:extLst>
            </p:cNvPr>
            <p:cNvSpPr/>
            <p:nvPr/>
          </p:nvSpPr>
          <p:spPr>
            <a:xfrm>
              <a:off x="948542" y="4309247"/>
              <a:ext cx="7128792" cy="144338"/>
            </a:xfrm>
            <a:prstGeom prst="rect">
              <a:avLst/>
            </a:prstGeom>
            <a:solidFill>
              <a:srgbClr val="FFFF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8C10E60D-8342-523E-CAA5-BDDB58CBB610}"/>
                </a:ext>
              </a:extLst>
            </p:cNvPr>
            <p:cNvSpPr/>
            <p:nvPr/>
          </p:nvSpPr>
          <p:spPr>
            <a:xfrm>
              <a:off x="948542" y="5520090"/>
              <a:ext cx="7128792" cy="144338"/>
            </a:xfrm>
            <a:prstGeom prst="rect">
              <a:avLst/>
            </a:prstGeom>
            <a:solidFill>
              <a:srgbClr val="FFFF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</p:grpSp>
    </p:spTree>
    <p:extLst>
      <p:ext uri="{BB962C8B-B14F-4D97-AF65-F5344CB8AC3E}">
        <p14:creationId xmlns:p14="http://schemas.microsoft.com/office/powerpoint/2010/main" val="413280871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건화물선운임지수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(BDI)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예측</a:t>
            </a:r>
            <a:r>
              <a:rPr lang="en-US" altLang="ko-KR" sz="1050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050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연구 내용</a:t>
            </a:r>
            <a:endParaRPr lang="ko-KR" altLang="en-US" dirty="0">
              <a:solidFill>
                <a:srgbClr val="C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1" name="내용 개체 틀 2">
            <a:extLst>
              <a:ext uri="{FF2B5EF4-FFF2-40B4-BE49-F238E27FC236}">
                <a16:creationId xmlns:a16="http://schemas.microsoft.com/office/drawing/2014/main" id="{56BFDB17-5821-33C2-EAEF-BECDA39B25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488" y="881337"/>
            <a:ext cx="5915025" cy="3876754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+mj-lt"/>
              <a:buAutoNum type="arabicPeriod" startAt="5"/>
            </a:pPr>
            <a:r>
              <a:rPr lang="en-US" altLang="ko-KR" sz="1050" b="1" spc="-68" dirty="0">
                <a:ln>
                  <a:solidFill>
                    <a:prstClr val="black">
                      <a:lumMod val="85000"/>
                      <a:lumOff val="15000"/>
                      <a:alpha val="15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TDTA</a:t>
            </a:r>
            <a:r>
              <a:rPr lang="ko-KR" altLang="en-US" sz="1050" b="1" spc="-68" dirty="0">
                <a:ln>
                  <a:solidFill>
                    <a:prstClr val="black">
                      <a:lumMod val="85000"/>
                      <a:lumOff val="15000"/>
                      <a:alpha val="15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를 활용한 </a:t>
            </a:r>
            <a:r>
              <a:rPr lang="en-US" altLang="ko-KR" sz="1050" b="1" spc="-68" dirty="0">
                <a:ln>
                  <a:solidFill>
                    <a:prstClr val="black">
                      <a:lumMod val="85000"/>
                      <a:lumOff val="15000"/>
                      <a:alpha val="15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BPI </a:t>
            </a:r>
            <a:r>
              <a:rPr lang="ko-KR" altLang="en-US" sz="1050" b="1" spc="-68" dirty="0">
                <a:ln>
                  <a:solidFill>
                    <a:prstClr val="black">
                      <a:lumMod val="85000"/>
                      <a:lumOff val="15000"/>
                      <a:alpha val="15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장기예측</a:t>
            </a:r>
            <a:endParaRPr lang="en-US" altLang="ko-KR" sz="1050" b="1" spc="-68" dirty="0">
              <a:ln>
                <a:solidFill>
                  <a:prstClr val="black">
                    <a:lumMod val="85000"/>
                    <a:lumOff val="15000"/>
                    <a:alpha val="15000"/>
                  </a:prst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37B7A54-E3E5-E693-FFBB-AFECB279A63B}"/>
              </a:ext>
            </a:extLst>
          </p:cNvPr>
          <p:cNvSpPr txBox="1"/>
          <p:nvPr/>
        </p:nvSpPr>
        <p:spPr>
          <a:xfrm>
            <a:off x="483752" y="1268516"/>
            <a:ext cx="5902761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285750" indent="-285750">
              <a:buFont typeface="Arial" panose="020B0604020202020204" pitchFamily="34" charset="0"/>
              <a:buChar char="•"/>
              <a:defRPr sz="1400" spc="-90">
                <a:ln>
                  <a:solidFill>
                    <a:prstClr val="black">
                      <a:lumMod val="85000"/>
                      <a:lumOff val="15000"/>
                      <a:alpha val="15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defRPr>
            </a:lvl1pPr>
          </a:lstStyle>
          <a:p>
            <a:r>
              <a:rPr lang="ko-KR" altLang="en-US" sz="1050" dirty="0"/>
              <a:t>변동성이 큰 데이터의 장기 예측의 정확도 향상을 위해 시계열 데이터 분해와 </a:t>
            </a:r>
            <a:r>
              <a:rPr lang="en-US" altLang="ko-KR" sz="1050" dirty="0"/>
              <a:t>Attention </a:t>
            </a:r>
            <a:r>
              <a:rPr lang="ko-KR" altLang="en-US" sz="1050" dirty="0"/>
              <a:t>기법을 결합한 모델을 제안</a:t>
            </a:r>
            <a:endParaRPr lang="en-US" altLang="ko-KR" sz="1050" dirty="0"/>
          </a:p>
          <a:p>
            <a:endParaRPr lang="en-US" altLang="ko-KR" sz="1050" spc="-68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r>
              <a:rPr lang="ko-KR" altLang="en-US" sz="1050" spc="-68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가법 모형에 따라 시계열 분해 시 </a:t>
            </a:r>
            <a:r>
              <a:rPr lang="en-US" altLang="ko-KR" sz="1050" spc="-68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Output y = Trend t + Seasonality s + Residual R </a:t>
            </a:r>
            <a:r>
              <a:rPr lang="ko-KR" altLang="en-US" sz="1050" spc="-68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로 이루어짐</a:t>
            </a:r>
            <a:endParaRPr lang="en-US" altLang="ko-KR" sz="1050" spc="-68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endParaRPr lang="en-US" altLang="ko-KR" sz="105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r>
              <a:rPr lang="ko-KR" altLang="en-US" sz="1050" spc="-68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시계열 데이터의 계절성은 각기 다른 고유의 패턴을 가지고 있으므로</a:t>
            </a:r>
            <a:r>
              <a:rPr lang="en-US" altLang="ko-KR" sz="1050" spc="-68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050" spc="-68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추세</a:t>
            </a:r>
            <a:r>
              <a:rPr lang="en-US" altLang="ko-KR" sz="1050" spc="-68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(t)</a:t>
            </a:r>
            <a:r>
              <a:rPr lang="ko-KR" altLang="en-US" sz="1050" spc="-68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와 잔차</a:t>
            </a:r>
            <a:r>
              <a:rPr lang="en-US" altLang="ko-KR" sz="1050" spc="-68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(r)</a:t>
            </a:r>
            <a:r>
              <a:rPr lang="ko-KR" altLang="en-US" sz="1050" spc="-68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을 예측하여 합성 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401681B-4771-C444-11E5-0B6C4BFB985E}"/>
              </a:ext>
            </a:extLst>
          </p:cNvPr>
          <p:cNvGrpSpPr/>
          <p:nvPr/>
        </p:nvGrpSpPr>
        <p:grpSpPr>
          <a:xfrm>
            <a:off x="1628642" y="2433649"/>
            <a:ext cx="3600716" cy="2447403"/>
            <a:chOff x="0" y="0"/>
            <a:chExt cx="3112770" cy="2261235"/>
          </a:xfrm>
        </p:grpSpPr>
        <p:pic>
          <p:nvPicPr>
            <p:cNvPr id="11" name="그림 10" descr="Diagram&#10;&#10;Description automatically generated">
              <a:extLst>
                <a:ext uri="{FF2B5EF4-FFF2-40B4-BE49-F238E27FC236}">
                  <a16:creationId xmlns:a16="http://schemas.microsoft.com/office/drawing/2014/main" id="{D40E4581-66BE-DCDF-2403-475D87B6A0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0" y="0"/>
              <a:ext cx="3112770" cy="2101850"/>
            </a:xfrm>
            <a:prstGeom prst="rect">
              <a:avLst/>
            </a:prstGeom>
            <a:noFill/>
          </p:spPr>
        </p:pic>
        <p:sp>
          <p:nvSpPr>
            <p:cNvPr id="12" name="Text Box 1">
              <a:extLst>
                <a:ext uri="{FF2B5EF4-FFF2-40B4-BE49-F238E27FC236}">
                  <a16:creationId xmlns:a16="http://schemas.microsoft.com/office/drawing/2014/main" id="{2580FF3F-DC53-0701-79B9-A0DBB1FD0D33}"/>
                </a:ext>
              </a:extLst>
            </p:cNvPr>
            <p:cNvSpPr txBox="1"/>
            <p:nvPr/>
          </p:nvSpPr>
          <p:spPr>
            <a:xfrm>
              <a:off x="0" y="2159000"/>
              <a:ext cx="3112770" cy="102235"/>
            </a:xfrm>
            <a:prstGeom prst="rect">
              <a:avLst/>
            </a:prstGeom>
            <a:solidFill>
              <a:prstClr val="white"/>
            </a:solidFill>
            <a:ln>
              <a:noFill/>
            </a:ln>
          </p:spPr>
          <p:txBody>
            <a:bodyPr rot="0" spcFirstLastPara="0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525" b="1" kern="0">
                  <a:solidFill>
                    <a:srgbClr val="00629B"/>
                  </a:solidFill>
                  <a:latin typeface="Helvetica" panose="020B0604020202020204" pitchFamily="34" charset="0"/>
                  <a:ea typeface="맑은 고딕" panose="020B0503020000020004" pitchFamily="50" charset="-127"/>
                  <a:cs typeface="FormataOTF-Bold"/>
                </a:rPr>
                <a:t>Figure 2.</a:t>
              </a:r>
              <a:r>
                <a:rPr lang="en-US" sz="750" b="1" kern="100">
                  <a:latin typeface="Times New Roman" panose="02020603050405020304" pitchFamily="18" charset="0"/>
                  <a:ea typeface="바탕" panose="02030600000101010101" pitchFamily="18" charset="-127"/>
                  <a:cs typeface="굴림" panose="020B0600000101010101" pitchFamily="50" charset="-127"/>
                </a:rPr>
                <a:t> </a:t>
              </a:r>
              <a:r>
                <a:rPr lang="en-US" sz="525" b="1" kern="0">
                  <a:latin typeface="Helvetica" panose="020B0604020202020204" pitchFamily="34" charset="0"/>
                  <a:ea typeface="바탕" panose="02030600000101010101" pitchFamily="18" charset="-127"/>
                  <a:cs typeface="FormataOTF-Bold"/>
                </a:rPr>
                <a:t>Flow chart of the proposed method</a:t>
              </a:r>
              <a:endParaRPr lang="ko-KR" altLang="en-US" sz="750" b="1" kern="100">
                <a:latin typeface="Times New Roman" panose="02020603050405020304" pitchFamily="18" charset="0"/>
                <a:ea typeface="바탕" panose="02030600000101010101" pitchFamily="18" charset="-127"/>
                <a:cs typeface="굴림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335882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3148A6-E8E0-4C41-B1A6-75E47C59C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주요 아이디어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18A4932-7128-4808-8D26-C9E3422E39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>
                <a:solidFill>
                  <a:schemeClr val="accent6">
                    <a:lumMod val="75000"/>
                  </a:schemeClr>
                </a:solidFill>
              </a:rPr>
              <a:t>시계열</a:t>
            </a:r>
            <a:r>
              <a:rPr lang="ko-KR" altLang="en-US"/>
              <a:t>의 </a:t>
            </a:r>
            <a:r>
              <a:rPr lang="ko-KR" altLang="en-US">
                <a:solidFill>
                  <a:schemeClr val="accent6">
                    <a:lumMod val="75000"/>
                  </a:schemeClr>
                </a:solidFill>
              </a:rPr>
              <a:t>미래 값</a:t>
            </a:r>
            <a:r>
              <a:rPr lang="ko-KR" altLang="en-US"/>
              <a:t>을 예측</a:t>
            </a:r>
            <a:endParaRPr lang="en-US" altLang="ko-KR"/>
          </a:p>
          <a:p>
            <a:endParaRPr lang="en-US" altLang="ko-KR"/>
          </a:p>
          <a:p>
            <a:r>
              <a:rPr lang="ko-KR" altLang="en-US"/>
              <a:t>시계열의 네가지 구성요소</a:t>
            </a:r>
            <a:r>
              <a:rPr lang="en-US" altLang="ko-KR"/>
              <a:t>:</a:t>
            </a:r>
          </a:p>
          <a:p>
            <a:pPr lvl="1"/>
            <a:r>
              <a:rPr lang="ko-KR" altLang="en-US"/>
              <a:t>평균</a:t>
            </a:r>
            <a:r>
              <a:rPr lang="en-US" altLang="ko-KR"/>
              <a:t>(Level)</a:t>
            </a:r>
          </a:p>
          <a:p>
            <a:pPr lvl="1"/>
            <a:r>
              <a:rPr lang="ko-KR" altLang="en-US"/>
              <a:t>추세</a:t>
            </a:r>
            <a:r>
              <a:rPr lang="en-US" altLang="ko-KR"/>
              <a:t>(Trend)</a:t>
            </a:r>
          </a:p>
          <a:p>
            <a:pPr lvl="1"/>
            <a:r>
              <a:rPr lang="ko-KR" altLang="en-US"/>
              <a:t>계절성</a:t>
            </a:r>
            <a:r>
              <a:rPr lang="en-US" altLang="ko-KR"/>
              <a:t>(Seasonality)</a:t>
            </a:r>
          </a:p>
          <a:p>
            <a:pPr lvl="1"/>
            <a:r>
              <a:rPr lang="ko-KR" altLang="en-US"/>
              <a:t>기타변동</a:t>
            </a:r>
            <a:r>
              <a:rPr lang="en-US" altLang="ko-KR"/>
              <a:t>(Noise)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549342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건화물선운임지수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(BDI)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예측</a:t>
            </a:r>
            <a:r>
              <a:rPr lang="en-US" altLang="ko-KR" sz="1050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050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연구 내용</a:t>
            </a:r>
            <a:endParaRPr lang="ko-KR" altLang="en-US" dirty="0">
              <a:solidFill>
                <a:srgbClr val="C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1" name="내용 개체 틀 2">
            <a:extLst>
              <a:ext uri="{FF2B5EF4-FFF2-40B4-BE49-F238E27FC236}">
                <a16:creationId xmlns:a16="http://schemas.microsoft.com/office/drawing/2014/main" id="{56BFDB17-5821-33C2-EAEF-BECDA39B25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488" y="881337"/>
            <a:ext cx="5915025" cy="3876754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+mj-lt"/>
              <a:buAutoNum type="arabicPeriod" startAt="5"/>
            </a:pPr>
            <a:r>
              <a:rPr lang="en-US" altLang="ko-KR" sz="1050" b="1" spc="-68" dirty="0">
                <a:ln>
                  <a:solidFill>
                    <a:prstClr val="black">
                      <a:lumMod val="85000"/>
                      <a:lumOff val="15000"/>
                      <a:alpha val="15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TDTA</a:t>
            </a:r>
            <a:r>
              <a:rPr lang="ko-KR" altLang="en-US" sz="1050" b="1" spc="-68" dirty="0">
                <a:ln>
                  <a:solidFill>
                    <a:prstClr val="black">
                      <a:lumMod val="85000"/>
                      <a:lumOff val="15000"/>
                      <a:alpha val="15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를 활용한 </a:t>
            </a:r>
            <a:r>
              <a:rPr lang="en-US" altLang="ko-KR" sz="1050" b="1" spc="-68" dirty="0">
                <a:ln>
                  <a:solidFill>
                    <a:prstClr val="black">
                      <a:lumMod val="85000"/>
                      <a:lumOff val="15000"/>
                      <a:alpha val="15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BPI</a:t>
            </a:r>
            <a:r>
              <a:rPr lang="ko-KR" altLang="en-US" sz="1050" b="1" spc="-68" dirty="0">
                <a:ln>
                  <a:solidFill>
                    <a:prstClr val="black">
                      <a:lumMod val="85000"/>
                      <a:lumOff val="15000"/>
                      <a:alpha val="15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 장기예측</a:t>
            </a:r>
            <a:endParaRPr lang="en-US" altLang="ko-KR" sz="1050" b="1" spc="-68" dirty="0">
              <a:ln>
                <a:solidFill>
                  <a:prstClr val="black">
                    <a:lumMod val="85000"/>
                    <a:lumOff val="15000"/>
                    <a:alpha val="15000"/>
                  </a:prst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37B7A54-E3E5-E693-FFBB-AFECB279A63B}"/>
              </a:ext>
            </a:extLst>
          </p:cNvPr>
          <p:cNvSpPr txBox="1"/>
          <p:nvPr/>
        </p:nvSpPr>
        <p:spPr>
          <a:xfrm>
            <a:off x="483752" y="1268516"/>
            <a:ext cx="5902761" cy="106182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285750" indent="-285750">
              <a:buFont typeface="Arial" panose="020B0604020202020204" pitchFamily="34" charset="0"/>
              <a:buChar char="•"/>
              <a:defRPr sz="1400" spc="-90">
                <a:ln>
                  <a:solidFill>
                    <a:prstClr val="black">
                      <a:lumMod val="85000"/>
                      <a:lumOff val="15000"/>
                      <a:alpha val="15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defRPr>
            </a:lvl1pPr>
          </a:lstStyle>
          <a:p>
            <a:r>
              <a:rPr lang="ko-KR" altLang="en-US" sz="105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주 단위 데이터를 사용하여 이전의 </a:t>
            </a:r>
            <a:r>
              <a:rPr lang="en-US" altLang="ko-KR" sz="105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</a:t>
            </a:r>
            <a:r>
              <a:rPr lang="ko-KR" altLang="en-US" sz="105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년 데이터를 보고 </a:t>
            </a:r>
            <a:r>
              <a:rPr lang="en-US" altLang="ko-KR" sz="105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</a:t>
            </a:r>
            <a:r>
              <a:rPr lang="ko-KR" altLang="en-US" sz="105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주</a:t>
            </a:r>
            <a:r>
              <a:rPr lang="en-US" altLang="ko-KR" sz="105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1</a:t>
            </a:r>
            <a:r>
              <a:rPr lang="ko-KR" altLang="en-US" sz="105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달</a:t>
            </a:r>
            <a:r>
              <a:rPr lang="en-US" altLang="ko-KR" sz="105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3</a:t>
            </a:r>
            <a:r>
              <a:rPr lang="ko-KR" altLang="en-US" sz="105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달</a:t>
            </a:r>
            <a:r>
              <a:rPr lang="en-US" altLang="ko-KR" sz="105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(1</a:t>
            </a:r>
            <a:r>
              <a:rPr lang="ko-KR" altLang="en-US" sz="105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분기</a:t>
            </a:r>
            <a:r>
              <a:rPr lang="en-US" altLang="ko-KR" sz="105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 </a:t>
            </a:r>
            <a:r>
              <a:rPr lang="ko-KR" altLang="en-US" sz="105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예측한 결과</a:t>
            </a:r>
            <a:endParaRPr lang="en-US" altLang="ko-KR" sz="105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endParaRPr lang="en-US" altLang="ko-KR" sz="105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r>
              <a:rPr lang="ko-KR" altLang="en-US" sz="105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외부 변수는 앞선 국제유가</a:t>
            </a:r>
            <a:r>
              <a:rPr lang="en-US" altLang="ko-KR" sz="105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</a:t>
            </a:r>
            <a:r>
              <a:rPr lang="ko-KR" altLang="en-US" sz="105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다우존스지수</a:t>
            </a:r>
            <a:r>
              <a:rPr lang="en-US" altLang="ko-KR" sz="105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05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원자재 지수</a:t>
            </a:r>
            <a:r>
              <a:rPr lang="en-US" altLang="ko-KR" sz="105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</a:t>
            </a:r>
            <a:r>
              <a:rPr lang="ko-KR" altLang="en-US" sz="105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커피</a:t>
            </a:r>
            <a:r>
              <a:rPr lang="en-US" altLang="ko-KR" sz="105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05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옥수수</a:t>
            </a:r>
            <a:r>
              <a:rPr lang="en-US" altLang="ko-KR" sz="105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05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석탄</a:t>
            </a:r>
            <a:r>
              <a:rPr lang="en-US" altLang="ko-KR" sz="105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05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철광석</a:t>
            </a:r>
            <a:r>
              <a:rPr lang="en-US" altLang="ko-KR" sz="105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), </a:t>
            </a:r>
            <a:r>
              <a:rPr lang="ko-KR" altLang="en-US" sz="105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선박 가격</a:t>
            </a:r>
            <a:r>
              <a:rPr lang="en-US" altLang="ko-KR" sz="105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</a:t>
            </a:r>
            <a:r>
              <a:rPr lang="ko-KR" altLang="en-US" sz="105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신조선가</a:t>
            </a:r>
            <a:r>
              <a:rPr lang="en-US" altLang="ko-KR" sz="105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05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중고선가</a:t>
            </a:r>
            <a:r>
              <a:rPr lang="en-US" altLang="ko-KR" sz="105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</a:t>
            </a:r>
            <a:r>
              <a:rPr lang="ko-KR" altLang="en-US" sz="105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를 사용</a:t>
            </a:r>
            <a:endParaRPr lang="en-US" altLang="ko-KR" sz="105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endParaRPr lang="en-US" altLang="ko-KR" sz="105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r>
              <a:rPr lang="en-US" altLang="ko-KR" sz="105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TDTA</a:t>
            </a:r>
            <a:r>
              <a:rPr lang="ko-KR" altLang="en-US" sz="105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방법론의 다른 방법론 대비 예측 성능이 가장 우수함</a:t>
            </a:r>
            <a:endParaRPr lang="ko-KR" altLang="en-US" sz="1050" spc="-68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3" name="_x563437816" descr="EMB000025f442ae">
            <a:extLst>
              <a:ext uri="{FF2B5EF4-FFF2-40B4-BE49-F238E27FC236}">
                <a16:creationId xmlns:a16="http://schemas.microsoft.com/office/drawing/2014/main" id="{DCA53260-1C48-E124-A15F-2F76105255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2964" y="2463247"/>
            <a:ext cx="3950025" cy="2294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579680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건화물선운임지수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(BDI)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예측</a:t>
            </a:r>
            <a:r>
              <a:rPr lang="en-US" altLang="ko-KR" sz="1050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050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연구 내용</a:t>
            </a:r>
            <a:endParaRPr lang="ko-KR" altLang="en-US" dirty="0">
              <a:solidFill>
                <a:srgbClr val="C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1" name="내용 개체 틀 2">
            <a:extLst>
              <a:ext uri="{FF2B5EF4-FFF2-40B4-BE49-F238E27FC236}">
                <a16:creationId xmlns:a16="http://schemas.microsoft.com/office/drawing/2014/main" id="{56BFDB17-5821-33C2-EAEF-BECDA39B25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488" y="881337"/>
            <a:ext cx="5915025" cy="3876754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+mj-lt"/>
              <a:buAutoNum type="arabicPeriod" startAt="5"/>
            </a:pPr>
            <a:r>
              <a:rPr lang="en-US" altLang="ko-KR" sz="1050" b="1" spc="-68" dirty="0">
                <a:ln>
                  <a:solidFill>
                    <a:prstClr val="black">
                      <a:lumMod val="85000"/>
                      <a:lumOff val="15000"/>
                      <a:alpha val="15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TDTA</a:t>
            </a:r>
            <a:r>
              <a:rPr lang="ko-KR" altLang="en-US" sz="1050" b="1" spc="-68" dirty="0">
                <a:ln>
                  <a:solidFill>
                    <a:prstClr val="black">
                      <a:lumMod val="85000"/>
                      <a:lumOff val="15000"/>
                      <a:alpha val="15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를 활용한 </a:t>
            </a:r>
            <a:r>
              <a:rPr lang="en-US" altLang="ko-KR" sz="1050" b="1" spc="-68" dirty="0">
                <a:ln>
                  <a:solidFill>
                    <a:prstClr val="black">
                      <a:lumMod val="85000"/>
                      <a:lumOff val="15000"/>
                      <a:alpha val="15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BPI</a:t>
            </a:r>
            <a:r>
              <a:rPr lang="ko-KR" altLang="en-US" sz="1050" b="1" spc="-68" dirty="0">
                <a:ln>
                  <a:solidFill>
                    <a:prstClr val="black">
                      <a:lumMod val="85000"/>
                      <a:lumOff val="15000"/>
                      <a:alpha val="15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 장기예측</a:t>
            </a:r>
            <a:endParaRPr lang="en-US" altLang="ko-KR" sz="1050" b="1" spc="-68" dirty="0">
              <a:ln>
                <a:solidFill>
                  <a:prstClr val="black">
                    <a:lumMod val="85000"/>
                    <a:lumOff val="15000"/>
                    <a:alpha val="15000"/>
                  </a:prst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37B7A54-E3E5-E693-FFBB-AFECB279A63B}"/>
              </a:ext>
            </a:extLst>
          </p:cNvPr>
          <p:cNvSpPr txBox="1"/>
          <p:nvPr/>
        </p:nvSpPr>
        <p:spPr>
          <a:xfrm>
            <a:off x="483752" y="1268517"/>
            <a:ext cx="5902761" cy="251607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285750" indent="-285750">
              <a:buFont typeface="Arial" panose="020B0604020202020204" pitchFamily="34" charset="0"/>
              <a:buChar char="•"/>
              <a:defRPr sz="1400" spc="-90">
                <a:ln>
                  <a:solidFill>
                    <a:prstClr val="black">
                      <a:lumMod val="85000"/>
                      <a:lumOff val="15000"/>
                      <a:alpha val="15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defRPr>
            </a:lvl1pPr>
          </a:lstStyle>
          <a:p>
            <a:r>
              <a:rPr lang="en-US" altLang="ko-KR" sz="105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Two-stage attention</a:t>
            </a:r>
            <a:r>
              <a:rPr lang="ko-KR" altLang="en-US" sz="105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은 크게 </a:t>
            </a:r>
            <a:r>
              <a:rPr lang="en-US" altLang="ko-KR" sz="105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Feature attention part, Feature selection part, Period attention part </a:t>
            </a:r>
            <a:r>
              <a:rPr lang="ko-KR" altLang="en-US" sz="105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세가지로 구성</a:t>
            </a:r>
            <a:endParaRPr lang="en-US" altLang="ko-KR" sz="105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endParaRPr lang="en-US" altLang="ko-KR" sz="105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r>
              <a:rPr lang="en-US" altLang="ko-KR" sz="1050" dirty="0">
                <a:solidFill>
                  <a:srgbClr val="FF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Feature attention</a:t>
            </a:r>
            <a:r>
              <a:rPr lang="en-US" altLang="ko-KR" sz="105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: </a:t>
            </a:r>
            <a:r>
              <a:rPr lang="ko-KR" altLang="en-US" sz="105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운임 예측</a:t>
            </a:r>
            <a:r>
              <a:rPr lang="en-US" altLang="ko-KR" sz="105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</a:t>
            </a:r>
            <a:r>
              <a:rPr lang="ko-KR" altLang="en-US" sz="105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학습 고려</a:t>
            </a:r>
            <a:r>
              <a:rPr lang="en-US" altLang="ko-KR" sz="105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</a:t>
            </a:r>
            <a:r>
              <a:rPr lang="ko-KR" altLang="en-US" sz="105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에 있어 </a:t>
            </a:r>
            <a:r>
              <a:rPr lang="en-US" altLang="ko-KR" sz="105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Input</a:t>
            </a:r>
            <a:r>
              <a:rPr lang="ko-KR" altLang="en-US" sz="105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으로 사용되는 </a:t>
            </a:r>
            <a:r>
              <a:rPr lang="ko-KR" altLang="en-US" sz="1050" dirty="0">
                <a:solidFill>
                  <a:srgbClr val="FF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변수들의 가중치를 계산</a:t>
            </a:r>
            <a:r>
              <a:rPr lang="ko-KR" altLang="en-US" sz="105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하여 영향도를 산출 </a:t>
            </a:r>
            <a:endParaRPr lang="en-US" altLang="ko-KR" sz="105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endParaRPr lang="en-US" altLang="ko-KR" sz="105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r>
              <a:rPr lang="en-US" altLang="ko-KR" sz="1050" dirty="0">
                <a:solidFill>
                  <a:srgbClr val="FF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Feature selection</a:t>
            </a:r>
            <a:r>
              <a:rPr lang="en-US" altLang="ko-KR" sz="105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: Feature attention</a:t>
            </a:r>
            <a:r>
              <a:rPr lang="ko-KR" altLang="en-US" sz="105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에서 예측에 영향을 주는 변수 별 영향도를 </a:t>
            </a:r>
            <a:r>
              <a:rPr lang="en-US" altLang="ko-KR" sz="105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Threshold</a:t>
            </a:r>
            <a:r>
              <a:rPr lang="ko-KR" altLang="en-US" sz="105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를 기준으로 영향도가 낮은 변수들은 제외시키고</a:t>
            </a:r>
            <a:r>
              <a:rPr lang="en-US" altLang="ko-KR" sz="105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05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그만큼 다른 </a:t>
            </a:r>
            <a:r>
              <a:rPr lang="ko-KR" altLang="en-US" sz="1050" dirty="0">
                <a:solidFill>
                  <a:srgbClr val="FF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중요한 변수의 영향도를 가중</a:t>
            </a:r>
            <a:r>
              <a:rPr lang="ko-KR" altLang="en-US" sz="105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시켜줄 수 있게  해 줌</a:t>
            </a:r>
            <a:endParaRPr lang="en-US" altLang="ko-KR" sz="105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endParaRPr lang="en-US" altLang="ko-KR" sz="105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endParaRPr lang="en-US" altLang="ko-KR" sz="105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214313" indent="-214313">
              <a:buFont typeface="Wingdings" panose="05000000000000000000" pitchFamily="2" charset="2"/>
              <a:buChar char="§"/>
            </a:pPr>
            <a:endParaRPr lang="en-US" altLang="ko-KR" sz="105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214313" indent="-214313">
              <a:buFont typeface="Wingdings" panose="05000000000000000000" pitchFamily="2" charset="2"/>
              <a:buChar char="§"/>
            </a:pPr>
            <a:endParaRPr lang="en-US" altLang="ko-KR" sz="105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214313" indent="-214313">
              <a:buFont typeface="Wingdings" panose="05000000000000000000" pitchFamily="2" charset="2"/>
              <a:buChar char="§"/>
            </a:pPr>
            <a:endParaRPr lang="en-US" altLang="ko-KR" sz="105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214313" indent="-214313">
              <a:buFont typeface="Wingdings" panose="05000000000000000000" pitchFamily="2" charset="2"/>
              <a:buChar char="§"/>
            </a:pPr>
            <a:endParaRPr lang="en-US" altLang="ko-KR" sz="105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214313" indent="-214313">
              <a:buFont typeface="Wingdings" panose="05000000000000000000" pitchFamily="2" charset="2"/>
              <a:buChar char="§"/>
            </a:pPr>
            <a:endParaRPr lang="en-US" altLang="ko-KR" sz="105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214313" indent="-214313">
              <a:buFont typeface="Wingdings" panose="05000000000000000000" pitchFamily="2" charset="2"/>
              <a:buChar char="§"/>
            </a:pPr>
            <a:endParaRPr lang="en-US" altLang="ko-KR" sz="105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0" indent="0">
              <a:buNone/>
            </a:pPr>
            <a:endParaRPr lang="en-US" altLang="ko-KR" sz="105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4" name="그림 3" descr="Graphical user interface&#10;&#10;Description automatically generated">
            <a:extLst>
              <a:ext uri="{FF2B5EF4-FFF2-40B4-BE49-F238E27FC236}">
                <a16:creationId xmlns:a16="http://schemas.microsoft.com/office/drawing/2014/main" id="{774E9D91-861A-7F75-6173-69166059FA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854" y="2526553"/>
            <a:ext cx="6002072" cy="1417516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14F47B5D-3CC2-0FB2-6270-9786D17E568B}"/>
              </a:ext>
            </a:extLst>
          </p:cNvPr>
          <p:cNvCxnSpPr/>
          <p:nvPr/>
        </p:nvCxnSpPr>
        <p:spPr>
          <a:xfrm>
            <a:off x="3446804" y="2977710"/>
            <a:ext cx="270030" cy="0"/>
          </a:xfrm>
          <a:prstGeom prst="straightConnector1">
            <a:avLst/>
          </a:prstGeom>
          <a:ln w="25400">
            <a:solidFill>
              <a:srgbClr val="41596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199492B2-6832-B416-7542-FE2817D5290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966"/>
          <a:stretch/>
        </p:blipFill>
        <p:spPr>
          <a:xfrm>
            <a:off x="4787173" y="3891220"/>
            <a:ext cx="1526873" cy="115140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99B91AF-9A15-DC4C-CB85-D328BF40144F}"/>
              </a:ext>
            </a:extLst>
          </p:cNvPr>
          <p:cNvSpPr txBox="1"/>
          <p:nvPr/>
        </p:nvSpPr>
        <p:spPr>
          <a:xfrm>
            <a:off x="505854" y="3851952"/>
            <a:ext cx="4230952" cy="577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altLang="ko-KR" sz="1050" spc="-68" dirty="0">
                <a:ln>
                  <a:solidFill>
                    <a:prstClr val="black">
                      <a:lumMod val="85000"/>
                      <a:lumOff val="15000"/>
                      <a:alpha val="15000"/>
                    </a:prstClr>
                  </a:solidFill>
                </a:ln>
                <a:solidFill>
                  <a:srgbClr val="FF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Period attention</a:t>
            </a:r>
            <a:r>
              <a:rPr lang="en-US" altLang="ko-KR" sz="1050" spc="-68" dirty="0">
                <a:ln>
                  <a:solidFill>
                    <a:prstClr val="black">
                      <a:lumMod val="85000"/>
                      <a:lumOff val="15000"/>
                      <a:alpha val="15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: </a:t>
            </a:r>
            <a:r>
              <a:rPr lang="ko-KR" altLang="en-US" sz="1050" spc="-68" dirty="0">
                <a:ln>
                  <a:solidFill>
                    <a:prstClr val="black">
                      <a:lumMod val="85000"/>
                      <a:lumOff val="15000"/>
                      <a:alpha val="15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운임 예측에 있어 영향을 주는 </a:t>
            </a:r>
            <a:r>
              <a:rPr lang="ko-KR" altLang="en-US" sz="1050" spc="-68" dirty="0">
                <a:ln>
                  <a:solidFill>
                    <a:prstClr val="black">
                      <a:lumMod val="85000"/>
                      <a:lumOff val="15000"/>
                      <a:alpha val="15000"/>
                    </a:prstClr>
                  </a:solidFill>
                </a:ln>
                <a:solidFill>
                  <a:srgbClr val="FF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시점의 가중치를 계산</a:t>
            </a:r>
            <a:r>
              <a:rPr lang="ko-KR" altLang="en-US" sz="1050" spc="-68" dirty="0">
                <a:ln>
                  <a:solidFill>
                    <a:prstClr val="black">
                      <a:lumMod val="85000"/>
                      <a:lumOff val="15000"/>
                      <a:alpha val="15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하여 영향도를 산출</a:t>
            </a:r>
            <a:r>
              <a:rPr lang="en-US" altLang="ko-KR" sz="1050" spc="-68" dirty="0">
                <a:ln>
                  <a:solidFill>
                    <a:prstClr val="black">
                      <a:lumMod val="85000"/>
                      <a:lumOff val="15000"/>
                      <a:alpha val="15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050" spc="-68" dirty="0">
                <a:ln>
                  <a:solidFill>
                    <a:prstClr val="black">
                      <a:lumMod val="85000"/>
                      <a:lumOff val="15000"/>
                      <a:alpha val="15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장기예측으로 갈 수록 이전의 기억을 잊어버리는 기존 인공신경망 방법과 달리 전 기간에 걸쳐 중요한 영향을 주는 시점의 가중치를 산출</a:t>
            </a:r>
            <a:endParaRPr lang="en-US" altLang="ko-KR" sz="1050" spc="-68" dirty="0">
              <a:ln>
                <a:solidFill>
                  <a:prstClr val="black">
                    <a:lumMod val="85000"/>
                    <a:lumOff val="15000"/>
                    <a:alpha val="15000"/>
                  </a:prst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7260159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349DF76-6264-4332-AC94-8A191A7656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altLang="ko-KR" dirty="0"/>
          </a:p>
          <a:p>
            <a:pPr marL="0" indent="0" algn="ctr">
              <a:buNone/>
            </a:pPr>
            <a:endParaRPr lang="en-US" altLang="ko-KR" dirty="0"/>
          </a:p>
          <a:p>
            <a:pPr marL="0" indent="0" algn="ctr">
              <a:buNone/>
            </a:pPr>
            <a:endParaRPr lang="en-US" altLang="ko-KR" dirty="0"/>
          </a:p>
          <a:p>
            <a:pPr marL="0" indent="0" algn="ctr">
              <a:buNone/>
            </a:pPr>
            <a:endParaRPr lang="en-US" altLang="ko-KR" dirty="0"/>
          </a:p>
          <a:p>
            <a:pPr marL="0" indent="0" algn="ctr">
              <a:buNone/>
            </a:pPr>
            <a:endParaRPr lang="en-US" altLang="ko-KR" dirty="0"/>
          </a:p>
          <a:p>
            <a:pPr marL="0" indent="0" algn="ctr">
              <a:buNone/>
            </a:pPr>
            <a:r>
              <a:rPr lang="ko-KR" altLang="en-US" sz="1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컨테이너 운임지수</a:t>
            </a:r>
            <a:r>
              <a:rPr lang="en-US" altLang="ko-KR" sz="1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(SCFI) </a:t>
            </a:r>
            <a:r>
              <a:rPr lang="ko-KR" altLang="en-US" sz="1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예측</a:t>
            </a:r>
            <a:endParaRPr lang="en-US" altLang="ko-KR" sz="1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0" indent="0" algn="ctr">
              <a:buNone/>
            </a:pPr>
            <a:r>
              <a:rPr lang="en-US" altLang="ko-KR" sz="788" dirty="0">
                <a:latin typeface="+mn-ea"/>
              </a:rPr>
              <a:t>KMI </a:t>
            </a:r>
            <a:r>
              <a:rPr lang="ko-KR" altLang="en-US" sz="788" dirty="0">
                <a:latin typeface="+mn-ea"/>
              </a:rPr>
              <a:t>경인사연구회</a:t>
            </a:r>
            <a:r>
              <a:rPr lang="en-US" altLang="ko-KR" sz="788" dirty="0">
                <a:latin typeface="+mn-ea"/>
              </a:rPr>
              <a:t>, </a:t>
            </a:r>
            <a:r>
              <a:rPr lang="ko-KR" altLang="en-US" sz="788" dirty="0">
                <a:latin typeface="+mn-ea"/>
              </a:rPr>
              <a:t>인공지능 기반 컨테이너 운임 예측모형 개발</a:t>
            </a:r>
            <a:endParaRPr lang="en-US" altLang="ko-KR" sz="788" dirty="0">
              <a:latin typeface="+mn-ea"/>
            </a:endParaRPr>
          </a:p>
          <a:p>
            <a:pPr marL="0" indent="0" algn="ctr">
              <a:buNone/>
            </a:pPr>
            <a:r>
              <a:rPr lang="en-US" altLang="ko-KR" sz="788" dirty="0">
                <a:latin typeface="+mn-ea"/>
              </a:rPr>
              <a:t>2021.12.15~2022.08.15</a:t>
            </a:r>
          </a:p>
          <a:p>
            <a:pPr marL="0" indent="0" algn="ctr">
              <a:buNone/>
            </a:pPr>
            <a:endParaRPr lang="en-US" altLang="ko-KR" sz="788" dirty="0">
              <a:latin typeface="+mn-ea"/>
            </a:endParaRPr>
          </a:p>
          <a:p>
            <a:pPr marL="0" indent="0" algn="ctr">
              <a:buNone/>
            </a:pPr>
            <a:endParaRPr lang="en-US" altLang="ko-KR" sz="788" dirty="0">
              <a:latin typeface="+mn-ea"/>
            </a:endParaRPr>
          </a:p>
          <a:p>
            <a:pPr marL="0" indent="0" algn="ctr">
              <a:buNone/>
            </a:pPr>
            <a:endParaRPr lang="en-US" altLang="ko-KR" sz="788" dirty="0">
              <a:latin typeface="+mn-ea"/>
            </a:endParaRPr>
          </a:p>
          <a:p>
            <a:pPr marL="0" indent="0" algn="ctr">
              <a:buNone/>
            </a:pPr>
            <a:endParaRPr lang="en-US" altLang="ko-KR" sz="788" dirty="0">
              <a:latin typeface="+mn-ea"/>
            </a:endParaRPr>
          </a:p>
          <a:p>
            <a:pPr marL="0" indent="0" algn="ctr">
              <a:buNone/>
            </a:pPr>
            <a:endParaRPr lang="ko-KR" altLang="en-US" sz="1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145692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컨테이너운임지수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(SCFI)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예측</a:t>
            </a:r>
            <a:r>
              <a:rPr lang="en-US" altLang="ko-KR" sz="1050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050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연구의 필요성</a:t>
            </a:r>
            <a:endParaRPr lang="ko-KR" altLang="en-US" dirty="0">
              <a:solidFill>
                <a:srgbClr val="C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1488" y="881337"/>
            <a:ext cx="5915025" cy="399900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1050" b="1" spc="-68" dirty="0">
                <a:ln>
                  <a:solidFill>
                    <a:prstClr val="black">
                      <a:lumMod val="85000"/>
                      <a:lumOff val="15000"/>
                      <a:alpha val="15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컨테이너선의 특성</a:t>
            </a:r>
            <a:endParaRPr lang="en-US" altLang="ko-KR" sz="1050" b="1" spc="-68" dirty="0">
              <a:ln>
                <a:solidFill>
                  <a:prstClr val="black">
                    <a:lumMod val="85000"/>
                    <a:lumOff val="15000"/>
                    <a:alpha val="15000"/>
                  </a:prst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  <a:cs typeface="+mn-cs"/>
            </a:endParaRPr>
          </a:p>
          <a:p>
            <a:pPr lvl="1">
              <a:lnSpc>
                <a:spcPct val="150000"/>
              </a:lnSpc>
            </a:pPr>
            <a:r>
              <a:rPr lang="ko-KR" altLang="en-US" spc="-68" dirty="0">
                <a:ln>
                  <a:solidFill>
                    <a:prstClr val="black">
                      <a:lumMod val="85000"/>
                      <a:lumOff val="15000"/>
                      <a:alpha val="15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  <a:sym typeface="Wingdings" panose="05000000000000000000" pitchFamily="2" charset="2"/>
              </a:rPr>
              <a:t>컨테이너선은 해운동맹</a:t>
            </a:r>
            <a:r>
              <a:rPr lang="en-US" altLang="ko-KR" spc="-68" dirty="0">
                <a:ln>
                  <a:solidFill>
                    <a:prstClr val="black">
                      <a:lumMod val="85000"/>
                      <a:lumOff val="15000"/>
                      <a:alpha val="15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  <a:sym typeface="Wingdings" panose="05000000000000000000" pitchFamily="2" charset="2"/>
              </a:rPr>
              <a:t>(</a:t>
            </a:r>
            <a:r>
              <a:rPr lang="ko-KR" altLang="en-US" spc="-68" dirty="0">
                <a:ln>
                  <a:solidFill>
                    <a:prstClr val="black">
                      <a:lumMod val="85000"/>
                      <a:lumOff val="15000"/>
                      <a:alpha val="15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  <a:sym typeface="Wingdings" panose="05000000000000000000" pitchFamily="2" charset="2"/>
              </a:rPr>
              <a:t>카르텔</a:t>
            </a:r>
            <a:r>
              <a:rPr lang="en-US" altLang="ko-KR" spc="-68" dirty="0">
                <a:ln>
                  <a:solidFill>
                    <a:prstClr val="black">
                      <a:lumMod val="85000"/>
                      <a:lumOff val="15000"/>
                      <a:alpha val="15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  <a:sym typeface="Wingdings" panose="05000000000000000000" pitchFamily="2" charset="2"/>
              </a:rPr>
              <a:t>)</a:t>
            </a:r>
            <a:r>
              <a:rPr lang="ko-KR" altLang="en-US" spc="-68" dirty="0">
                <a:ln>
                  <a:solidFill>
                    <a:prstClr val="black">
                      <a:lumMod val="85000"/>
                      <a:lumOff val="15000"/>
                      <a:alpha val="15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  <a:sym typeface="Wingdings" panose="05000000000000000000" pitchFamily="2" charset="2"/>
              </a:rPr>
              <a:t>으로 인해 운임의 변동성이 크지 않았음</a:t>
            </a:r>
            <a:endParaRPr lang="en-US" altLang="ko-KR" spc="-68" dirty="0">
              <a:ln>
                <a:solidFill>
                  <a:prstClr val="black">
                    <a:lumMod val="85000"/>
                    <a:lumOff val="15000"/>
                    <a:alpha val="15000"/>
                  </a:prst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  <a:cs typeface="+mn-cs"/>
              <a:sym typeface="Wingdings" panose="05000000000000000000" pitchFamily="2" charset="2"/>
            </a:endParaRPr>
          </a:p>
          <a:p>
            <a:pPr lvl="1">
              <a:lnSpc>
                <a:spcPct val="150000"/>
              </a:lnSpc>
            </a:pPr>
            <a:r>
              <a:rPr lang="ko-KR" altLang="en-US" spc="-68" dirty="0">
                <a:ln>
                  <a:solidFill>
                    <a:prstClr val="black">
                      <a:lumMod val="85000"/>
                      <a:lumOff val="15000"/>
                      <a:alpha val="15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  <a:sym typeface="Wingdings" panose="05000000000000000000" pitchFamily="2" charset="2"/>
              </a:rPr>
              <a:t>하지만 해운동맹 폐지 이후 변동성이 커졌으며</a:t>
            </a:r>
            <a:r>
              <a:rPr lang="en-US" altLang="ko-KR" spc="-68" dirty="0">
                <a:ln>
                  <a:solidFill>
                    <a:prstClr val="black">
                      <a:lumMod val="85000"/>
                      <a:lumOff val="15000"/>
                      <a:alpha val="15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  <a:sym typeface="Wingdings" panose="05000000000000000000" pitchFamily="2" charset="2"/>
              </a:rPr>
              <a:t>, </a:t>
            </a:r>
            <a:r>
              <a:rPr lang="ko-KR" altLang="en-US" spc="-68" dirty="0">
                <a:ln>
                  <a:solidFill>
                    <a:prstClr val="black">
                      <a:lumMod val="85000"/>
                      <a:lumOff val="15000"/>
                      <a:alpha val="15000"/>
                    </a:prstClr>
                  </a:solidFill>
                </a:ln>
                <a:solidFill>
                  <a:srgbClr val="FF0000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  <a:sym typeface="Wingdings" panose="05000000000000000000" pitchFamily="2" charset="2"/>
              </a:rPr>
              <a:t>코로나</a:t>
            </a:r>
            <a:r>
              <a:rPr lang="en-US" altLang="ko-KR" spc="-68" dirty="0">
                <a:ln>
                  <a:solidFill>
                    <a:prstClr val="black">
                      <a:lumMod val="85000"/>
                      <a:lumOff val="15000"/>
                      <a:alpha val="15000"/>
                    </a:prstClr>
                  </a:solidFill>
                </a:ln>
                <a:solidFill>
                  <a:srgbClr val="FF0000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  <a:sym typeface="Wingdings" panose="05000000000000000000" pitchFamily="2" charset="2"/>
              </a:rPr>
              <a:t>19</a:t>
            </a:r>
            <a:r>
              <a:rPr lang="ko-KR" altLang="en-US" spc="-68" dirty="0">
                <a:ln>
                  <a:solidFill>
                    <a:prstClr val="black">
                      <a:lumMod val="85000"/>
                      <a:lumOff val="15000"/>
                      <a:alpha val="15000"/>
                    </a:prstClr>
                  </a:solidFill>
                </a:ln>
                <a:solidFill>
                  <a:srgbClr val="FF0000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  <a:sym typeface="Wingdings" panose="05000000000000000000" pitchFamily="2" charset="2"/>
              </a:rPr>
              <a:t> 발생이후 컨테이너 운임은 급상승하였음</a:t>
            </a:r>
            <a:endParaRPr lang="en-US" altLang="ko-KR" spc="-68" dirty="0">
              <a:ln>
                <a:solidFill>
                  <a:prstClr val="black">
                    <a:lumMod val="85000"/>
                    <a:lumOff val="15000"/>
                    <a:alpha val="15000"/>
                  </a:prstClr>
                </a:solidFill>
              </a:ln>
              <a:solidFill>
                <a:srgbClr val="FF0000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  <a:cs typeface="+mn-cs"/>
            </a:endParaRPr>
          </a:p>
          <a:p>
            <a:pPr>
              <a:lnSpc>
                <a:spcPct val="150000"/>
              </a:lnSpc>
            </a:pPr>
            <a:r>
              <a:rPr lang="ko-KR" altLang="en-US" sz="1050" b="1" spc="-68" dirty="0">
                <a:ln>
                  <a:solidFill>
                    <a:prstClr val="black">
                      <a:lumMod val="85000"/>
                      <a:lumOff val="15000"/>
                      <a:alpha val="15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코로나</a:t>
            </a:r>
            <a:r>
              <a:rPr lang="en-US" altLang="ko-KR" sz="1050" b="1" spc="-68" dirty="0">
                <a:ln>
                  <a:solidFill>
                    <a:prstClr val="black">
                      <a:lumMod val="85000"/>
                      <a:lumOff val="15000"/>
                      <a:alpha val="15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19 </a:t>
            </a:r>
            <a:r>
              <a:rPr lang="ko-KR" altLang="en-US" sz="1050" b="1" spc="-68" dirty="0">
                <a:ln>
                  <a:solidFill>
                    <a:prstClr val="black">
                      <a:lumMod val="85000"/>
                      <a:lumOff val="15000"/>
                      <a:alpha val="15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발생 이후 정확한 컨테이너 운임 예측의 필요성</a:t>
            </a:r>
            <a:endParaRPr lang="en-US" altLang="ko-KR" sz="1050" b="1" spc="-68" dirty="0">
              <a:ln>
                <a:solidFill>
                  <a:prstClr val="black">
                    <a:lumMod val="85000"/>
                    <a:lumOff val="15000"/>
                    <a:alpha val="15000"/>
                  </a:prst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  <a:cs typeface="+mn-cs"/>
            </a:endParaRPr>
          </a:p>
          <a:p>
            <a:pPr marL="214313" indent="-214313">
              <a:lnSpc>
                <a:spcPct val="150000"/>
              </a:lnSpc>
            </a:pPr>
            <a:r>
              <a:rPr lang="ko-KR" altLang="en-US" sz="1050" spc="-68" dirty="0">
                <a:ln>
                  <a:solidFill>
                    <a:prstClr val="black">
                      <a:lumMod val="85000"/>
                      <a:lumOff val="15000"/>
                      <a:alpha val="15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컨테이너 운임의 상승은 국내 수출 화주에게 직접적인 비용 인상을 초래하고</a:t>
            </a:r>
            <a:r>
              <a:rPr lang="en-US" altLang="ko-KR" sz="1050" spc="-68" dirty="0">
                <a:ln>
                  <a:solidFill>
                    <a:prstClr val="black">
                      <a:lumMod val="85000"/>
                      <a:lumOff val="15000"/>
                      <a:alpha val="15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, </a:t>
            </a:r>
            <a:r>
              <a:rPr lang="ko-KR" altLang="en-US" sz="1050" spc="-68" dirty="0">
                <a:ln>
                  <a:solidFill>
                    <a:prstClr val="black">
                      <a:lumMod val="85000"/>
                      <a:lumOff val="15000"/>
                      <a:alpha val="15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선복 확보의 어려움을 유발함</a:t>
            </a:r>
            <a:endParaRPr lang="en-US" altLang="ko-KR" sz="1050" spc="-68" dirty="0">
              <a:ln>
                <a:solidFill>
                  <a:prstClr val="black">
                    <a:lumMod val="85000"/>
                    <a:lumOff val="15000"/>
                    <a:alpha val="15000"/>
                  </a:prst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  <a:cs typeface="+mn-cs"/>
            </a:endParaRPr>
          </a:p>
          <a:p>
            <a:pPr marL="214313" indent="-214313">
              <a:lnSpc>
                <a:spcPct val="150000"/>
              </a:lnSpc>
            </a:pPr>
            <a:r>
              <a:rPr lang="ko-KR" altLang="en-US" sz="1050" spc="-68" dirty="0">
                <a:ln>
                  <a:solidFill>
                    <a:prstClr val="black">
                      <a:lumMod val="85000"/>
                      <a:lumOff val="15000"/>
                      <a:alpha val="15000"/>
                    </a:prstClr>
                  </a:solidFill>
                </a:ln>
                <a:solidFill>
                  <a:srgbClr val="FF0000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국내 수출입 화주들의 안정적인 해상 운송망 확보를 </a:t>
            </a:r>
            <a:r>
              <a:rPr lang="ko-KR" altLang="en-US" sz="1050" spc="-68" dirty="0">
                <a:ln>
                  <a:solidFill>
                    <a:prstClr val="black">
                      <a:lumMod val="85000"/>
                      <a:lumOff val="15000"/>
                      <a:alpha val="15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위해서는 </a:t>
            </a:r>
            <a:r>
              <a:rPr lang="ko-KR" altLang="en-US" sz="1050" spc="-68" dirty="0">
                <a:ln>
                  <a:solidFill>
                    <a:prstClr val="black">
                      <a:lumMod val="85000"/>
                      <a:lumOff val="15000"/>
                      <a:alpha val="15000"/>
                    </a:prstClr>
                  </a:solidFill>
                </a:ln>
                <a:solidFill>
                  <a:srgbClr val="FF0000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컨테이너 운임에 대한 정확한 예측</a:t>
            </a:r>
            <a:r>
              <a:rPr lang="ko-KR" altLang="en-US" sz="1050" spc="-68" dirty="0">
                <a:ln>
                  <a:solidFill>
                    <a:prstClr val="black">
                      <a:lumMod val="85000"/>
                      <a:lumOff val="15000"/>
                      <a:alpha val="15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과 이를 바탕으로 한 선제적 대응책 마련이 필요</a:t>
            </a:r>
            <a:endParaRPr lang="en-US" altLang="ko-KR" spc="-68" dirty="0">
              <a:ln>
                <a:solidFill>
                  <a:prstClr val="black">
                    <a:lumMod val="85000"/>
                    <a:lumOff val="15000"/>
                    <a:alpha val="15000"/>
                  </a:prst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  <a:cs typeface="+mn-cs"/>
            </a:endParaRPr>
          </a:p>
          <a:p>
            <a:pPr>
              <a:lnSpc>
                <a:spcPct val="150000"/>
              </a:lnSpc>
            </a:pPr>
            <a:r>
              <a:rPr lang="ko-KR" altLang="en-US" sz="1050" b="1" spc="-68" dirty="0">
                <a:ln>
                  <a:solidFill>
                    <a:prstClr val="black">
                      <a:lumMod val="85000"/>
                      <a:lumOff val="15000"/>
                      <a:alpha val="15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빅데이터</a:t>
            </a:r>
            <a:r>
              <a:rPr lang="en-US" altLang="ko-KR" sz="1050" b="1" spc="-68" dirty="0">
                <a:ln>
                  <a:solidFill>
                    <a:prstClr val="black">
                      <a:lumMod val="85000"/>
                      <a:lumOff val="15000"/>
                      <a:alpha val="15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/</a:t>
            </a:r>
            <a:r>
              <a:rPr lang="ko-KR" altLang="en-US" sz="1050" b="1" spc="-68" dirty="0">
                <a:ln>
                  <a:solidFill>
                    <a:prstClr val="black">
                      <a:lumMod val="85000"/>
                      <a:lumOff val="15000"/>
                      <a:alpha val="15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인공지능을 활용한 연구의 필요성</a:t>
            </a:r>
            <a:endParaRPr lang="en-US" altLang="ko-KR" sz="1050" b="1" spc="-68" dirty="0">
              <a:ln>
                <a:solidFill>
                  <a:prstClr val="black">
                    <a:lumMod val="85000"/>
                    <a:lumOff val="15000"/>
                    <a:alpha val="15000"/>
                  </a:prst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  <a:cs typeface="+mn-cs"/>
            </a:endParaRPr>
          </a:p>
          <a:p>
            <a:pPr lvl="1">
              <a:lnSpc>
                <a:spcPct val="150000"/>
              </a:lnSpc>
            </a:pPr>
            <a:r>
              <a:rPr lang="ko-KR" altLang="en-US" spc="-68" dirty="0">
                <a:ln>
                  <a:solidFill>
                    <a:prstClr val="black">
                      <a:lumMod val="85000"/>
                      <a:lumOff val="15000"/>
                      <a:alpha val="15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변동성이 큰 예기치 못한 상황에서는 </a:t>
            </a:r>
            <a:r>
              <a:rPr lang="ko-KR" altLang="en-US" spc="-68" dirty="0">
                <a:ln>
                  <a:solidFill>
                    <a:prstClr val="black">
                      <a:lumMod val="85000"/>
                      <a:lumOff val="15000"/>
                      <a:alpha val="15000"/>
                    </a:prstClr>
                  </a:solidFill>
                </a:ln>
                <a:solidFill>
                  <a:srgbClr val="FF0000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변수들 간 비선형관계가 복잡하게 얽혀 있으며</a:t>
            </a:r>
            <a:r>
              <a:rPr lang="en-US" altLang="ko-KR" spc="-68" dirty="0">
                <a:ln>
                  <a:solidFill>
                    <a:prstClr val="black">
                      <a:lumMod val="85000"/>
                      <a:lumOff val="15000"/>
                      <a:alpha val="15000"/>
                    </a:prstClr>
                  </a:solidFill>
                </a:ln>
                <a:solidFill>
                  <a:srgbClr val="FF0000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 </a:t>
            </a:r>
            <a:r>
              <a:rPr lang="ko-KR" altLang="en-US" spc="-68" dirty="0">
                <a:ln>
                  <a:solidFill>
                    <a:prstClr val="black">
                      <a:lumMod val="85000"/>
                      <a:lumOff val="15000"/>
                      <a:alpha val="15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이를 정확하게 예측하기 위해서는 기존의 방법론 대비 인공지능을 활용한 예측 모형의 정확도가 높음</a:t>
            </a:r>
            <a:endParaRPr lang="en-US" altLang="ko-KR" spc="-68" dirty="0">
              <a:ln>
                <a:solidFill>
                  <a:prstClr val="black">
                    <a:lumMod val="85000"/>
                    <a:lumOff val="15000"/>
                    <a:alpha val="15000"/>
                  </a:prst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  <a:cs typeface="+mn-cs"/>
            </a:endParaRPr>
          </a:p>
          <a:p>
            <a:pPr>
              <a:lnSpc>
                <a:spcPct val="150000"/>
              </a:lnSpc>
            </a:pPr>
            <a:r>
              <a:rPr lang="ko-KR" altLang="en-US" sz="1050" b="1" spc="-68" dirty="0">
                <a:ln>
                  <a:solidFill>
                    <a:prstClr val="black">
                      <a:lumMod val="85000"/>
                      <a:lumOff val="15000"/>
                      <a:alpha val="15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운임 변동성 요인 선정 연구의 필요성</a:t>
            </a:r>
            <a:endParaRPr lang="en-US" altLang="ko-KR" sz="1050" b="1" spc="-68" dirty="0">
              <a:ln>
                <a:solidFill>
                  <a:prstClr val="black">
                    <a:lumMod val="85000"/>
                    <a:lumOff val="15000"/>
                    <a:alpha val="15000"/>
                  </a:prst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  <a:cs typeface="+mn-cs"/>
            </a:endParaRPr>
          </a:p>
          <a:p>
            <a:pPr lvl="1">
              <a:lnSpc>
                <a:spcPct val="150000"/>
              </a:lnSpc>
            </a:pPr>
            <a:r>
              <a:rPr lang="ko-KR" altLang="en-US" spc="-68" dirty="0">
                <a:ln>
                  <a:solidFill>
                    <a:prstClr val="black">
                      <a:lumMod val="85000"/>
                      <a:lumOff val="15000"/>
                      <a:alpha val="15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운송비 정책을 지원하기 위한 예측 모형 개발은 예측력</a:t>
            </a:r>
            <a:r>
              <a:rPr lang="en-US" altLang="ko-KR" spc="-68" dirty="0">
                <a:ln>
                  <a:solidFill>
                    <a:prstClr val="black">
                      <a:lumMod val="85000"/>
                      <a:lumOff val="15000"/>
                      <a:alpha val="15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, </a:t>
            </a:r>
            <a:r>
              <a:rPr lang="ko-KR" altLang="en-US" spc="-68" dirty="0">
                <a:ln>
                  <a:solidFill>
                    <a:prstClr val="black">
                      <a:lumMod val="85000"/>
                      <a:lumOff val="15000"/>
                      <a:alpha val="15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설명력이 모두 갖춰야함</a:t>
            </a:r>
            <a:endParaRPr lang="en-US" altLang="ko-KR" spc="-68" dirty="0">
              <a:ln>
                <a:solidFill>
                  <a:prstClr val="black">
                    <a:lumMod val="85000"/>
                    <a:lumOff val="15000"/>
                    <a:alpha val="15000"/>
                  </a:prst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  <a:cs typeface="+mn-cs"/>
            </a:endParaRPr>
          </a:p>
          <a:p>
            <a:pPr lvl="1">
              <a:lnSpc>
                <a:spcPct val="150000"/>
              </a:lnSpc>
            </a:pPr>
            <a:r>
              <a:rPr lang="ko-KR" altLang="en-US" spc="-68" dirty="0">
                <a:ln>
                  <a:solidFill>
                    <a:prstClr val="black">
                      <a:lumMod val="85000"/>
                      <a:lumOff val="15000"/>
                      <a:alpha val="15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 너무 많은 변수의 사용</a:t>
            </a:r>
            <a:r>
              <a:rPr lang="en-US" altLang="ko-KR" spc="-68" dirty="0">
                <a:ln>
                  <a:solidFill>
                    <a:prstClr val="black">
                      <a:lumMod val="85000"/>
                      <a:lumOff val="15000"/>
                      <a:alpha val="15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(</a:t>
            </a:r>
            <a:r>
              <a:rPr lang="ko-KR" altLang="en-US" spc="-68" dirty="0">
                <a:ln>
                  <a:solidFill>
                    <a:prstClr val="black">
                      <a:lumMod val="85000"/>
                      <a:lumOff val="15000"/>
                      <a:alpha val="15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차원 증대</a:t>
            </a:r>
            <a:r>
              <a:rPr lang="en-US" altLang="ko-KR" spc="-68" dirty="0">
                <a:ln>
                  <a:solidFill>
                    <a:prstClr val="black">
                      <a:lumMod val="85000"/>
                      <a:lumOff val="15000"/>
                      <a:alpha val="15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)</a:t>
            </a:r>
            <a:r>
              <a:rPr lang="ko-KR" altLang="en-US" spc="-68" dirty="0">
                <a:ln>
                  <a:solidFill>
                    <a:prstClr val="black">
                      <a:lumMod val="85000"/>
                      <a:lumOff val="15000"/>
                      <a:alpha val="15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은 알고리즘의 학습효율을 떨어뜨릴 수 있음</a:t>
            </a:r>
            <a:endParaRPr lang="en-US" altLang="ko-KR" spc="-68" dirty="0">
              <a:ln>
                <a:solidFill>
                  <a:prstClr val="black">
                    <a:lumMod val="85000"/>
                    <a:lumOff val="15000"/>
                    <a:alpha val="15000"/>
                  </a:prst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6849381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컨테이너운임지수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(SCFI)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예측</a:t>
            </a:r>
            <a:r>
              <a:rPr lang="en-US" altLang="ko-KR" sz="1050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050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연구의 목적 및 개요</a:t>
            </a:r>
            <a:endParaRPr lang="ko-KR" altLang="en-US" dirty="0">
              <a:solidFill>
                <a:srgbClr val="C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3DF3664-CCFB-3BFE-7993-3A0035A74D53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46579" y="1975625"/>
            <a:ext cx="5909293" cy="832278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3573697-0A5A-8B27-CBD2-4EAB87EADC22}"/>
              </a:ext>
            </a:extLst>
          </p:cNvPr>
          <p:cNvSpPr/>
          <p:nvPr/>
        </p:nvSpPr>
        <p:spPr>
          <a:xfrm>
            <a:off x="378022" y="833767"/>
            <a:ext cx="6125198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altLang="ko-KR" sz="1050" b="1" spc="-68" dirty="0">
                <a:ln>
                  <a:solidFill>
                    <a:prstClr val="black">
                      <a:lumMod val="85000"/>
                      <a:lumOff val="15000"/>
                      <a:alpha val="15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(</a:t>
            </a:r>
            <a:r>
              <a:rPr lang="ko-KR" altLang="en-US" sz="1050" b="1" spc="-68" dirty="0">
                <a:ln>
                  <a:solidFill>
                    <a:prstClr val="black">
                      <a:lumMod val="85000"/>
                      <a:lumOff val="15000"/>
                      <a:alpha val="15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연구 목표</a:t>
            </a:r>
            <a:r>
              <a:rPr lang="en-US" altLang="ko-KR" sz="1050" b="1" spc="-68" dirty="0">
                <a:ln>
                  <a:solidFill>
                    <a:prstClr val="black">
                      <a:lumMod val="85000"/>
                      <a:lumOff val="15000"/>
                      <a:alpha val="15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) </a:t>
            </a:r>
            <a:r>
              <a:rPr lang="ko-KR" altLang="en-US" sz="1050" spc="-68" dirty="0">
                <a:ln>
                  <a:solidFill>
                    <a:prstClr val="black">
                      <a:lumMod val="85000"/>
                      <a:lumOff val="15000"/>
                      <a:alpha val="15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인공지능</a:t>
            </a:r>
            <a:r>
              <a:rPr lang="en-US" altLang="ko-KR" sz="1050" spc="-68" dirty="0">
                <a:ln>
                  <a:solidFill>
                    <a:prstClr val="black">
                      <a:lumMod val="85000"/>
                      <a:lumOff val="15000"/>
                      <a:alpha val="15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(AI)</a:t>
            </a:r>
            <a:r>
              <a:rPr lang="ko-KR" altLang="en-US" sz="1050" spc="-68" dirty="0">
                <a:ln>
                  <a:solidFill>
                    <a:prstClr val="black">
                      <a:lumMod val="85000"/>
                      <a:lumOff val="15000"/>
                      <a:alpha val="15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을 활용하여 높은 예측력과 설명력을 가진 컨테이너 운임 예측 모형 개발</a:t>
            </a:r>
            <a:endParaRPr lang="en-US" altLang="ko-KR" sz="1050" b="1" spc="-68" dirty="0">
              <a:ln>
                <a:solidFill>
                  <a:prstClr val="black">
                    <a:lumMod val="85000"/>
                    <a:lumOff val="15000"/>
                    <a:alpha val="15000"/>
                  </a:prst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2D3DB7D0-A1F2-2503-5821-C51007EEA800}"/>
              </a:ext>
            </a:extLst>
          </p:cNvPr>
          <p:cNvSpPr/>
          <p:nvPr/>
        </p:nvSpPr>
        <p:spPr>
          <a:xfrm>
            <a:off x="429049" y="1161508"/>
            <a:ext cx="2808193" cy="251102"/>
          </a:xfrm>
          <a:prstGeom prst="rect">
            <a:avLst/>
          </a:prstGeom>
          <a:solidFill>
            <a:srgbClr val="4251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25" dirty="0">
                <a:ln>
                  <a:solidFill>
                    <a:schemeClr val="bg1">
                      <a:alpha val="15000"/>
                    </a:schemeClr>
                  </a:solidFill>
                </a:ln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컨테이너 운임 예측에 영향을 미치는</a:t>
            </a:r>
            <a:r>
              <a:rPr lang="en-US" altLang="ko-KR" sz="825" dirty="0">
                <a:ln>
                  <a:solidFill>
                    <a:schemeClr val="bg1">
                      <a:alpha val="15000"/>
                    </a:schemeClr>
                  </a:solidFill>
                </a:ln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</a:t>
            </a:r>
            <a:r>
              <a:rPr lang="ko-KR" altLang="en-US" sz="825" dirty="0">
                <a:ln>
                  <a:solidFill>
                    <a:schemeClr val="bg1">
                      <a:alpha val="15000"/>
                    </a:schemeClr>
                  </a:solidFill>
                </a:ln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요인 선정 연구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5FA93ED-A64A-D4C6-BEBC-89017B7DC2D9}"/>
              </a:ext>
            </a:extLst>
          </p:cNvPr>
          <p:cNvSpPr/>
          <p:nvPr/>
        </p:nvSpPr>
        <p:spPr>
          <a:xfrm>
            <a:off x="429049" y="1536009"/>
            <a:ext cx="2808194" cy="608192"/>
          </a:xfrm>
          <a:prstGeom prst="rect">
            <a:avLst/>
          </a:prstGeom>
          <a:noFill/>
          <a:ln w="19050">
            <a:solidFill>
              <a:srgbClr val="4159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900" dirty="0">
              <a:ln>
                <a:solidFill>
                  <a:schemeClr val="tx1">
                    <a:lumMod val="85000"/>
                    <a:lumOff val="15000"/>
                    <a:alpha val="15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76184332-0277-48F3-FE1D-CCE4CA440E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7381" y="1569391"/>
            <a:ext cx="443789" cy="162018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271D7F3A-F145-DBF4-90D7-BFAA8F98C7E7}"/>
              </a:ext>
            </a:extLst>
          </p:cNvPr>
          <p:cNvSpPr/>
          <p:nvPr/>
        </p:nvSpPr>
        <p:spPr>
          <a:xfrm>
            <a:off x="427381" y="1764069"/>
            <a:ext cx="2733404" cy="3117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8588" indent="-128588">
              <a:buFontTx/>
              <a:buChar char="-"/>
            </a:pPr>
            <a:r>
              <a:rPr lang="ko-KR" altLang="en-US" sz="713" spc="-68" dirty="0">
                <a:ln>
                  <a:solidFill>
                    <a:prstClr val="black">
                      <a:lumMod val="85000"/>
                      <a:lumOff val="15000"/>
                      <a:alpha val="15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정확한 운임 예측 모형 개발 및 설명력 개선을 위해 도메인 전문가에 의해 선정된 요인 중 일부를 선정하여 </a:t>
            </a:r>
            <a:r>
              <a:rPr lang="en-US" altLang="ko-KR" sz="713" spc="-68" dirty="0">
                <a:ln>
                  <a:solidFill>
                    <a:prstClr val="black">
                      <a:lumMod val="85000"/>
                      <a:lumOff val="15000"/>
                      <a:alpha val="15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Data Subset </a:t>
            </a:r>
            <a:r>
              <a:rPr lang="ko-KR" altLang="en-US" sz="713" spc="-68" dirty="0">
                <a:ln>
                  <a:solidFill>
                    <a:prstClr val="black">
                      <a:lumMod val="85000"/>
                      <a:lumOff val="15000"/>
                      <a:alpha val="15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구성 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9816B57B-9518-01F8-1D43-DC7CAB6A2496}"/>
              </a:ext>
            </a:extLst>
          </p:cNvPr>
          <p:cNvSpPr/>
          <p:nvPr/>
        </p:nvSpPr>
        <p:spPr>
          <a:xfrm>
            <a:off x="3646839" y="1161508"/>
            <a:ext cx="2808193" cy="251102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25" dirty="0">
                <a:ln>
                  <a:solidFill>
                    <a:schemeClr val="bg1">
                      <a:alpha val="15000"/>
                    </a:schemeClr>
                  </a:solidFill>
                </a:ln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컨테이너 운임 예측 모형 개발 연구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C4B1FF12-61E9-B0F8-2EB4-82BA6FDF0146}"/>
              </a:ext>
            </a:extLst>
          </p:cNvPr>
          <p:cNvSpPr/>
          <p:nvPr/>
        </p:nvSpPr>
        <p:spPr>
          <a:xfrm>
            <a:off x="3646839" y="1536009"/>
            <a:ext cx="2808194" cy="608192"/>
          </a:xfrm>
          <a:prstGeom prst="rect">
            <a:avLst/>
          </a:prstGeom>
          <a:noFill/>
          <a:ln w="19050">
            <a:solidFill>
              <a:srgbClr val="4159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900" dirty="0">
              <a:ln>
                <a:solidFill>
                  <a:schemeClr val="tx1">
                    <a:lumMod val="85000"/>
                    <a:lumOff val="15000"/>
                    <a:alpha val="15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BDC6014B-0BE3-E32C-FC14-8B4F32ABA5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9041" y="1569391"/>
            <a:ext cx="443789" cy="162018"/>
          </a:xfrm>
          <a:prstGeom prst="rect">
            <a:avLst/>
          </a:prstGeom>
        </p:spPr>
      </p:pic>
      <p:sp>
        <p:nvSpPr>
          <p:cNvPr id="34" name="직사각형 33">
            <a:extLst>
              <a:ext uri="{FF2B5EF4-FFF2-40B4-BE49-F238E27FC236}">
                <a16:creationId xmlns:a16="http://schemas.microsoft.com/office/drawing/2014/main" id="{CD886B72-2D45-2CF0-9C84-682DC2859E28}"/>
              </a:ext>
            </a:extLst>
          </p:cNvPr>
          <p:cNvSpPr/>
          <p:nvPr/>
        </p:nvSpPr>
        <p:spPr>
          <a:xfrm>
            <a:off x="3645170" y="1764070"/>
            <a:ext cx="2858049" cy="3117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713" spc="-68" dirty="0">
                <a:ln>
                  <a:solidFill>
                    <a:prstClr val="black">
                      <a:lumMod val="85000"/>
                      <a:lumOff val="15000"/>
                      <a:alpha val="15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- </a:t>
            </a:r>
            <a:r>
              <a:rPr lang="ko-KR" altLang="en-US" sz="713" spc="-68" dirty="0">
                <a:ln>
                  <a:solidFill>
                    <a:prstClr val="black">
                      <a:lumMod val="85000"/>
                      <a:lumOff val="15000"/>
                      <a:alpha val="15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요인 선정 연구를 통해 구성된 </a:t>
            </a:r>
            <a:r>
              <a:rPr lang="en-US" altLang="ko-KR" sz="713" spc="-68" dirty="0">
                <a:ln>
                  <a:solidFill>
                    <a:prstClr val="black">
                      <a:lumMod val="85000"/>
                      <a:lumOff val="15000"/>
                      <a:alpha val="15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Data Subset</a:t>
            </a:r>
            <a:r>
              <a:rPr lang="ko-KR" altLang="en-US" sz="713" spc="-68" dirty="0">
                <a:ln>
                  <a:solidFill>
                    <a:prstClr val="black">
                      <a:lumMod val="85000"/>
                      <a:lumOff val="15000"/>
                      <a:alpha val="15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을 이용하여 다양한 예측모형 개발 및 비교</a:t>
            </a: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FBD6A906-42D2-A712-9BB6-1CA62170FB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521" y="2816357"/>
            <a:ext cx="6588823" cy="2066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18596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컨테이너운임지수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(SCFI)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예측</a:t>
            </a:r>
            <a:r>
              <a:rPr lang="en-US" altLang="ko-KR" sz="1050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050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연구 내용</a:t>
            </a:r>
            <a:endParaRPr lang="ko-KR" altLang="en-US" dirty="0">
              <a:solidFill>
                <a:srgbClr val="C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1" name="내용 개체 틀 2">
            <a:extLst>
              <a:ext uri="{FF2B5EF4-FFF2-40B4-BE49-F238E27FC236}">
                <a16:creationId xmlns:a16="http://schemas.microsoft.com/office/drawing/2014/main" id="{56BFDB17-5821-33C2-EAEF-BECDA39B25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487" y="881337"/>
            <a:ext cx="6219050" cy="3876754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ko-KR" altLang="en-US" sz="1050" b="1" spc="-68" dirty="0">
                <a:ln>
                  <a:solidFill>
                    <a:prstClr val="black">
                      <a:lumMod val="85000"/>
                      <a:lumOff val="15000"/>
                      <a:alpha val="15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컨테이너 운임 예측에 영향을 미치는 요인 선정 연구</a:t>
            </a:r>
            <a:endParaRPr lang="en-US" altLang="ko-KR" sz="1050" spc="-68" dirty="0">
              <a:ln>
                <a:solidFill>
                  <a:prstClr val="black">
                    <a:lumMod val="85000"/>
                    <a:lumOff val="15000"/>
                    <a:alpha val="15000"/>
                  </a:prst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</a:endParaRPr>
          </a:p>
          <a:p>
            <a:pPr marL="335756" indent="-128588" fontAlgn="ctr" latinLnBrk="0">
              <a:lnSpc>
                <a:spcPct val="150000"/>
              </a:lnSpc>
              <a:spcBef>
                <a:spcPct val="15000"/>
              </a:spcBef>
              <a:spcAft>
                <a:spcPct val="15000"/>
              </a:spcAft>
              <a:buClr>
                <a:srgbClr val="000000"/>
              </a:buClr>
              <a:defRPr/>
            </a:pPr>
            <a:r>
              <a:rPr lang="ko-KR" altLang="en-US" sz="1050" spc="-68" dirty="0">
                <a:ln>
                  <a:solidFill>
                    <a:prstClr val="black">
                      <a:lumMod val="85000"/>
                      <a:lumOff val="15000"/>
                      <a:alpha val="15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  <a:sym typeface="Wingdings" panose="05000000000000000000" pitchFamily="2" charset="2"/>
              </a:rPr>
              <a:t>데이터 제공</a:t>
            </a:r>
            <a:r>
              <a:rPr lang="en-US" altLang="ko-KR" sz="1050" spc="-68" dirty="0">
                <a:ln>
                  <a:solidFill>
                    <a:prstClr val="black">
                      <a:lumMod val="85000"/>
                      <a:lumOff val="15000"/>
                      <a:alpha val="15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  <a:sym typeface="Wingdings" panose="05000000000000000000" pitchFamily="2" charset="2"/>
              </a:rPr>
              <a:t>: </a:t>
            </a:r>
            <a:r>
              <a:rPr lang="ko-KR" altLang="en-US" sz="1050" spc="-68" dirty="0">
                <a:ln>
                  <a:solidFill>
                    <a:prstClr val="black">
                      <a:lumMod val="85000"/>
                      <a:lumOff val="15000"/>
                      <a:alpha val="15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  <a:sym typeface="Wingdings" panose="05000000000000000000" pitchFamily="2" charset="2"/>
              </a:rPr>
              <a:t>한국해양수산개발원</a:t>
            </a:r>
            <a:r>
              <a:rPr lang="en-US" altLang="ko-KR" sz="1050" spc="-68" dirty="0">
                <a:ln>
                  <a:solidFill>
                    <a:prstClr val="black">
                      <a:lumMod val="85000"/>
                      <a:lumOff val="15000"/>
                      <a:alpha val="15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  <a:sym typeface="Wingdings" panose="05000000000000000000" pitchFamily="2" charset="2"/>
              </a:rPr>
              <a:t>(KMI)</a:t>
            </a:r>
          </a:p>
          <a:p>
            <a:pPr marL="335756" indent="-128588" fontAlgn="ctr" latinLnBrk="0">
              <a:lnSpc>
                <a:spcPct val="150000"/>
              </a:lnSpc>
              <a:spcBef>
                <a:spcPct val="15000"/>
              </a:spcBef>
              <a:spcAft>
                <a:spcPct val="15000"/>
              </a:spcAft>
              <a:buClr>
                <a:srgbClr val="000000"/>
              </a:buClr>
              <a:defRPr/>
            </a:pPr>
            <a:r>
              <a:rPr lang="ko-KR" altLang="en-US" sz="1050" spc="-68" dirty="0">
                <a:ln>
                  <a:solidFill>
                    <a:prstClr val="black">
                      <a:lumMod val="85000"/>
                      <a:lumOff val="15000"/>
                      <a:alpha val="15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  <a:sym typeface="Wingdings" panose="05000000000000000000" pitchFamily="2" charset="2"/>
              </a:rPr>
              <a:t>데이터 기간</a:t>
            </a:r>
            <a:r>
              <a:rPr lang="en-US" altLang="ko-KR" sz="1050" spc="-68" dirty="0">
                <a:ln>
                  <a:solidFill>
                    <a:prstClr val="black">
                      <a:lumMod val="85000"/>
                      <a:lumOff val="15000"/>
                      <a:alpha val="15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  <a:sym typeface="Wingdings" panose="05000000000000000000" pitchFamily="2" charset="2"/>
              </a:rPr>
              <a:t>: 2018.01.01~2021.12.31(Weekly)</a:t>
            </a:r>
          </a:p>
          <a:p>
            <a:pPr marL="335756" indent="-128588" fontAlgn="ctr" latinLnBrk="0">
              <a:lnSpc>
                <a:spcPct val="150000"/>
              </a:lnSpc>
              <a:spcBef>
                <a:spcPct val="15000"/>
              </a:spcBef>
              <a:spcAft>
                <a:spcPct val="15000"/>
              </a:spcAft>
              <a:buClr>
                <a:srgbClr val="000000"/>
              </a:buClr>
              <a:defRPr/>
            </a:pPr>
            <a:r>
              <a:rPr lang="ko-KR" altLang="en-US" sz="1050" spc="-68" dirty="0">
                <a:ln>
                  <a:solidFill>
                    <a:prstClr val="black">
                      <a:lumMod val="85000"/>
                      <a:lumOff val="15000"/>
                      <a:alpha val="15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  <a:sym typeface="Wingdings" panose="05000000000000000000" pitchFamily="2" charset="2"/>
              </a:rPr>
              <a:t>데이터 구성</a:t>
            </a:r>
            <a:r>
              <a:rPr lang="en-US" altLang="ko-KR" sz="1050" spc="-68" dirty="0">
                <a:ln>
                  <a:solidFill>
                    <a:prstClr val="black">
                      <a:lumMod val="85000"/>
                      <a:lumOff val="15000"/>
                      <a:alpha val="15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  <a:sym typeface="Wingdings" panose="05000000000000000000" pitchFamily="2" charset="2"/>
              </a:rPr>
              <a:t>: </a:t>
            </a:r>
            <a:r>
              <a:rPr lang="ko-KR" altLang="en-US" sz="1050" spc="-68" dirty="0">
                <a:ln>
                  <a:solidFill>
                    <a:prstClr val="black">
                      <a:lumMod val="85000"/>
                      <a:lumOff val="15000"/>
                      <a:alpha val="15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  <a:sym typeface="Wingdings" panose="05000000000000000000" pitchFamily="2" charset="2"/>
              </a:rPr>
              <a:t>해운 도메인 전문가의 의견으로 유의미하다고 선정된 변수로 구성</a:t>
            </a:r>
            <a:endParaRPr lang="en-US" altLang="ko-KR" sz="1050" spc="-68" dirty="0">
              <a:ln>
                <a:solidFill>
                  <a:prstClr val="black">
                    <a:lumMod val="85000"/>
                    <a:lumOff val="15000"/>
                    <a:alpha val="15000"/>
                  </a:prst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  <a:cs typeface="+mn-cs"/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sz="1050" spc="-68" dirty="0">
              <a:ln>
                <a:solidFill>
                  <a:prstClr val="black">
                    <a:lumMod val="85000"/>
                    <a:lumOff val="15000"/>
                    <a:alpha val="15000"/>
                  </a:prst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  <a:cs typeface="+mn-cs"/>
            </a:endParaRPr>
          </a:p>
          <a:p>
            <a:pPr marL="0" indent="0">
              <a:buNone/>
            </a:pPr>
            <a:endParaRPr lang="en-US" altLang="ko-KR" sz="1050" spc="-68" dirty="0">
              <a:ln>
                <a:solidFill>
                  <a:prstClr val="black">
                    <a:lumMod val="85000"/>
                    <a:lumOff val="15000"/>
                    <a:alpha val="15000"/>
                  </a:prst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  <a:cs typeface="+mn-cs"/>
            </a:endParaRPr>
          </a:p>
          <a:p>
            <a:pPr marL="0" indent="0">
              <a:buNone/>
            </a:pPr>
            <a:endParaRPr lang="en-US" altLang="ko-KR" sz="1050" spc="-68" dirty="0">
              <a:ln>
                <a:solidFill>
                  <a:prstClr val="black">
                    <a:lumMod val="85000"/>
                    <a:lumOff val="15000"/>
                    <a:alpha val="15000"/>
                  </a:prst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  <a:cs typeface="+mn-cs"/>
            </a:endParaRPr>
          </a:p>
          <a:p>
            <a:pPr marL="0" indent="0">
              <a:buNone/>
            </a:pPr>
            <a:endParaRPr lang="en-US" altLang="ko-KR" sz="1050" spc="-68" dirty="0">
              <a:ln>
                <a:solidFill>
                  <a:prstClr val="black">
                    <a:lumMod val="85000"/>
                    <a:lumOff val="15000"/>
                    <a:alpha val="15000"/>
                  </a:prst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  <a:cs typeface="+mn-cs"/>
            </a:endParaRPr>
          </a:p>
          <a:p>
            <a:pPr marL="0" indent="0">
              <a:buNone/>
            </a:pPr>
            <a:endParaRPr lang="en-US" altLang="ko-KR" spc="-68" dirty="0">
              <a:ln>
                <a:solidFill>
                  <a:prstClr val="black">
                    <a:lumMod val="85000"/>
                    <a:lumOff val="15000"/>
                    <a:alpha val="15000"/>
                  </a:prst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  <a:cs typeface="+mn-cs"/>
            </a:endParaRPr>
          </a:p>
          <a:p>
            <a:pPr marL="335756" indent="-128588" fontAlgn="ctr" latinLnBrk="0">
              <a:lnSpc>
                <a:spcPct val="150000"/>
              </a:lnSpc>
              <a:spcBef>
                <a:spcPct val="15000"/>
              </a:spcBef>
              <a:spcAft>
                <a:spcPct val="15000"/>
              </a:spcAft>
              <a:buClr>
                <a:srgbClr val="000000"/>
              </a:buClr>
              <a:defRPr/>
            </a:pPr>
            <a:r>
              <a:rPr lang="ko-KR" altLang="en-US" sz="1050" spc="-68" dirty="0">
                <a:ln>
                  <a:solidFill>
                    <a:prstClr val="black">
                      <a:lumMod val="85000"/>
                      <a:lumOff val="15000"/>
                      <a:alpha val="15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  <a:sym typeface="Wingdings" panose="05000000000000000000" pitchFamily="2" charset="2"/>
              </a:rPr>
              <a:t>전체 기간과 코로나 </a:t>
            </a:r>
            <a:r>
              <a:rPr lang="en-US" altLang="ko-KR" sz="1050" spc="-68" dirty="0">
                <a:ln>
                  <a:solidFill>
                    <a:prstClr val="black">
                      <a:lumMod val="85000"/>
                      <a:lumOff val="15000"/>
                      <a:alpha val="15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  <a:sym typeface="Wingdings" panose="05000000000000000000" pitchFamily="2" charset="2"/>
              </a:rPr>
              <a:t>19 </a:t>
            </a:r>
            <a:r>
              <a:rPr lang="ko-KR" altLang="en-US" sz="1050" spc="-68" dirty="0">
                <a:ln>
                  <a:solidFill>
                    <a:prstClr val="black">
                      <a:lumMod val="85000"/>
                      <a:lumOff val="15000"/>
                      <a:alpha val="15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  <a:sym typeface="Wingdings" panose="05000000000000000000" pitchFamily="2" charset="2"/>
              </a:rPr>
              <a:t>발생 이후 기간 비교를 위해 아래와 같이 두 기간으로 나누어 연구 진행</a:t>
            </a:r>
            <a:endParaRPr lang="en-US" altLang="ko-KR" sz="1050" spc="-68" dirty="0">
              <a:ln>
                <a:solidFill>
                  <a:prstClr val="black">
                    <a:lumMod val="85000"/>
                    <a:lumOff val="15000"/>
                    <a:alpha val="15000"/>
                  </a:prst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  <a:cs typeface="+mn-cs"/>
              <a:sym typeface="Wingdings" panose="05000000000000000000" pitchFamily="2" charset="2"/>
            </a:endParaRPr>
          </a:p>
          <a:p>
            <a:pPr lvl="2" fontAlgn="ctr" latinLnBrk="0">
              <a:lnSpc>
                <a:spcPct val="150000"/>
              </a:lnSpc>
              <a:spcBef>
                <a:spcPct val="15000"/>
              </a:spcBef>
              <a:spcAft>
                <a:spcPct val="15000"/>
              </a:spcAft>
              <a:buClr>
                <a:srgbClr val="000000"/>
              </a:buClr>
              <a:buAutoNum type="arabicParenBoth"/>
              <a:defRPr/>
            </a:pPr>
            <a:r>
              <a:rPr lang="en-US" altLang="ko-KR" spc="-68" dirty="0">
                <a:ln>
                  <a:solidFill>
                    <a:prstClr val="black">
                      <a:lumMod val="85000"/>
                      <a:lumOff val="15000"/>
                      <a:alpha val="15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  <a:sym typeface="Wingdings" panose="05000000000000000000" pitchFamily="2" charset="2"/>
              </a:rPr>
              <a:t>Period 1(</a:t>
            </a:r>
            <a:r>
              <a:rPr lang="ko-KR" altLang="en-US" spc="-68" dirty="0">
                <a:ln>
                  <a:solidFill>
                    <a:prstClr val="black">
                      <a:lumMod val="85000"/>
                      <a:lumOff val="15000"/>
                      <a:alpha val="15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  <a:sym typeface="Wingdings" panose="05000000000000000000" pitchFamily="2" charset="2"/>
              </a:rPr>
              <a:t>전 기간</a:t>
            </a:r>
            <a:r>
              <a:rPr lang="en-US" altLang="ko-KR" spc="-68" dirty="0">
                <a:ln>
                  <a:solidFill>
                    <a:prstClr val="black">
                      <a:lumMod val="85000"/>
                      <a:lumOff val="15000"/>
                      <a:alpha val="15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  <a:sym typeface="Wingdings" panose="05000000000000000000" pitchFamily="2" charset="2"/>
              </a:rPr>
              <a:t>): 2018.01.01~2021.12.31</a:t>
            </a:r>
          </a:p>
          <a:p>
            <a:pPr lvl="2" fontAlgn="ctr" latinLnBrk="0">
              <a:lnSpc>
                <a:spcPct val="150000"/>
              </a:lnSpc>
              <a:spcBef>
                <a:spcPct val="15000"/>
              </a:spcBef>
              <a:spcAft>
                <a:spcPct val="15000"/>
              </a:spcAft>
              <a:buClr>
                <a:srgbClr val="000000"/>
              </a:buClr>
              <a:buAutoNum type="arabicParenBoth"/>
              <a:defRPr/>
            </a:pPr>
            <a:r>
              <a:rPr lang="en-US" altLang="ko-KR" spc="-68" dirty="0">
                <a:ln>
                  <a:solidFill>
                    <a:prstClr val="black">
                      <a:lumMod val="85000"/>
                      <a:lumOff val="15000"/>
                      <a:alpha val="15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  <a:sym typeface="Wingdings" panose="05000000000000000000" pitchFamily="2" charset="2"/>
              </a:rPr>
              <a:t>Period 2(</a:t>
            </a:r>
            <a:r>
              <a:rPr lang="ko-KR" altLang="en-US" spc="-68" dirty="0">
                <a:ln>
                  <a:solidFill>
                    <a:prstClr val="black">
                      <a:lumMod val="85000"/>
                      <a:lumOff val="15000"/>
                      <a:alpha val="15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  <a:sym typeface="Wingdings" panose="05000000000000000000" pitchFamily="2" charset="2"/>
              </a:rPr>
              <a:t>코로나 </a:t>
            </a:r>
            <a:r>
              <a:rPr lang="en-US" altLang="ko-KR" spc="-68" dirty="0">
                <a:ln>
                  <a:solidFill>
                    <a:prstClr val="black">
                      <a:lumMod val="85000"/>
                      <a:lumOff val="15000"/>
                      <a:alpha val="15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  <a:sym typeface="Wingdings" panose="05000000000000000000" pitchFamily="2" charset="2"/>
              </a:rPr>
              <a:t>19 </a:t>
            </a:r>
            <a:r>
              <a:rPr lang="ko-KR" altLang="en-US" spc="-68" dirty="0">
                <a:ln>
                  <a:solidFill>
                    <a:prstClr val="black">
                      <a:lumMod val="85000"/>
                      <a:lumOff val="15000"/>
                      <a:alpha val="15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  <a:sym typeface="Wingdings" panose="05000000000000000000" pitchFamily="2" charset="2"/>
              </a:rPr>
              <a:t>발생 이후 기간</a:t>
            </a:r>
            <a:r>
              <a:rPr lang="en-US" altLang="ko-KR" spc="-68" dirty="0">
                <a:ln>
                  <a:solidFill>
                    <a:prstClr val="black">
                      <a:lumMod val="85000"/>
                      <a:lumOff val="15000"/>
                      <a:alpha val="15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  <a:sym typeface="Wingdings" panose="05000000000000000000" pitchFamily="2" charset="2"/>
              </a:rPr>
              <a:t>): 2020.01.01~2021.12.31</a:t>
            </a:r>
          </a:p>
          <a:p>
            <a:pPr marL="0" indent="0">
              <a:buNone/>
            </a:pPr>
            <a:endParaRPr lang="en-US" altLang="ko-KR" sz="1050" spc="-68" dirty="0">
              <a:ln>
                <a:solidFill>
                  <a:prstClr val="black">
                    <a:lumMod val="85000"/>
                    <a:lumOff val="15000"/>
                    <a:alpha val="15000"/>
                  </a:prst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FD1A192-CEFE-90B4-98CA-2DE01DD76C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6292" y="2059338"/>
            <a:ext cx="4354032" cy="119577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61E6D61-8C35-5150-6B3A-9CD8240B24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085" y="4131330"/>
            <a:ext cx="4733162" cy="814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42950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건화물선운임지수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(BDI)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예측</a:t>
            </a:r>
            <a:r>
              <a:rPr lang="en-US" altLang="ko-KR" sz="1050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050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연구 내용</a:t>
            </a:r>
            <a:endParaRPr lang="ko-KR" altLang="en-US" dirty="0">
              <a:solidFill>
                <a:srgbClr val="C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1" name="내용 개체 틀 2">
            <a:extLst>
              <a:ext uri="{FF2B5EF4-FFF2-40B4-BE49-F238E27FC236}">
                <a16:creationId xmlns:a16="http://schemas.microsoft.com/office/drawing/2014/main" id="{56BFDB17-5821-33C2-EAEF-BECDA39B25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487" y="881337"/>
            <a:ext cx="6219050" cy="3876754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ko-KR" altLang="en-US" sz="1050" b="1" spc="-68" dirty="0">
                <a:ln>
                  <a:solidFill>
                    <a:prstClr val="black">
                      <a:lumMod val="85000"/>
                      <a:lumOff val="15000"/>
                      <a:alpha val="15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컨테이너 운임 예측에 영향을 미치는 요인 선정 연구</a:t>
            </a:r>
            <a:endParaRPr lang="en-US" altLang="ko-KR" sz="1050" spc="-68" dirty="0">
              <a:ln>
                <a:solidFill>
                  <a:prstClr val="black">
                    <a:lumMod val="85000"/>
                    <a:lumOff val="15000"/>
                    <a:alpha val="15000"/>
                  </a:prst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</a:endParaRPr>
          </a:p>
          <a:p>
            <a:pPr marL="421481" indent="-214313" fontAlgn="ctr" latinLnBrk="0">
              <a:lnSpc>
                <a:spcPct val="150000"/>
              </a:lnSpc>
              <a:spcBef>
                <a:spcPct val="15000"/>
              </a:spcBef>
              <a:spcAft>
                <a:spcPct val="15000"/>
              </a:spcAft>
              <a:buClr>
                <a:srgbClr val="000000"/>
              </a:buClr>
              <a:buFont typeface="Wingdings" panose="05000000000000000000" pitchFamily="2" charset="2"/>
              <a:buChar char="Ø"/>
              <a:defRPr/>
            </a:pPr>
            <a:r>
              <a:rPr lang="en-US" altLang="ko-KR" sz="1050" spc="-68" dirty="0">
                <a:ln>
                  <a:solidFill>
                    <a:prstClr val="black">
                      <a:lumMod val="85000"/>
                      <a:lumOff val="15000"/>
                      <a:alpha val="15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  <a:sym typeface="Wingdings" panose="05000000000000000000" pitchFamily="2" charset="2"/>
              </a:rPr>
              <a:t>Pearson Correlation Coefficient + Lag(PCC+Lag) </a:t>
            </a:r>
          </a:p>
          <a:p>
            <a:pPr marL="421481" indent="-214313" fontAlgn="ctr" latinLnBrk="0">
              <a:lnSpc>
                <a:spcPct val="150000"/>
              </a:lnSpc>
              <a:spcBef>
                <a:spcPct val="15000"/>
              </a:spcBef>
              <a:spcAft>
                <a:spcPct val="15000"/>
              </a:spcAft>
              <a:buClr>
                <a:srgbClr val="000000"/>
              </a:buClr>
              <a:defRPr/>
            </a:pPr>
            <a:r>
              <a:rPr lang="ko-KR" altLang="en-US" sz="1050" spc="-68" dirty="0">
                <a:ln>
                  <a:solidFill>
                    <a:prstClr val="black">
                      <a:lumMod val="85000"/>
                      <a:lumOff val="15000"/>
                      <a:alpha val="15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  <a:sym typeface="Wingdings" panose="05000000000000000000" pitchFamily="2" charset="2"/>
              </a:rPr>
              <a:t>두 변수 간 선형관계를 파악</a:t>
            </a:r>
            <a:r>
              <a:rPr lang="en-US" altLang="ko-KR" sz="1050" spc="-68" dirty="0">
                <a:ln>
                  <a:solidFill>
                    <a:prstClr val="black">
                      <a:lumMod val="85000"/>
                      <a:lumOff val="15000"/>
                      <a:alpha val="15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  <a:sym typeface="Wingdings" panose="05000000000000000000" pitchFamily="2" charset="2"/>
              </a:rPr>
              <a:t>, </a:t>
            </a:r>
            <a:r>
              <a:rPr lang="ko-KR" altLang="en-US" sz="1050" spc="-68" dirty="0">
                <a:ln>
                  <a:solidFill>
                    <a:prstClr val="black">
                      <a:lumMod val="85000"/>
                      <a:lumOff val="15000"/>
                      <a:alpha val="15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  <a:sym typeface="Wingdings" panose="05000000000000000000" pitchFamily="2" charset="2"/>
              </a:rPr>
              <a:t>상관계수가 </a:t>
            </a:r>
            <a:r>
              <a:rPr lang="en-US" altLang="ko-KR" sz="1050" spc="-68" dirty="0">
                <a:ln>
                  <a:solidFill>
                    <a:prstClr val="black">
                      <a:lumMod val="85000"/>
                      <a:lumOff val="15000"/>
                      <a:alpha val="15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  <a:sym typeface="Wingdings" panose="05000000000000000000" pitchFamily="2" charset="2"/>
              </a:rPr>
              <a:t>0.8</a:t>
            </a:r>
            <a:r>
              <a:rPr lang="ko-KR" altLang="en-US" sz="1050" spc="-68" dirty="0">
                <a:ln>
                  <a:solidFill>
                    <a:prstClr val="black">
                      <a:lumMod val="85000"/>
                      <a:lumOff val="15000"/>
                      <a:alpha val="15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  <a:sym typeface="Wingdings" panose="05000000000000000000" pitchFamily="2" charset="2"/>
              </a:rPr>
              <a:t>이상한 강한 상관관계를 가지는 변수를 선정</a:t>
            </a:r>
            <a:endParaRPr lang="en-US" altLang="ko-KR" sz="1050" b="1" spc="-68" dirty="0">
              <a:ln>
                <a:solidFill>
                  <a:prstClr val="black">
                    <a:lumMod val="85000"/>
                    <a:lumOff val="15000"/>
                    <a:alpha val="15000"/>
                  </a:prst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  <a:cs typeface="+mn-cs"/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sz="1050" spc="-68" dirty="0">
              <a:ln>
                <a:solidFill>
                  <a:prstClr val="black">
                    <a:lumMod val="85000"/>
                    <a:lumOff val="15000"/>
                    <a:alpha val="15000"/>
                  </a:prst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  <a:cs typeface="+mn-cs"/>
            </a:endParaRPr>
          </a:p>
          <a:p>
            <a:pPr marL="0" indent="0">
              <a:buNone/>
            </a:pPr>
            <a:endParaRPr lang="en-US" altLang="ko-KR" sz="1050" spc="-68" dirty="0">
              <a:ln>
                <a:solidFill>
                  <a:prstClr val="black">
                    <a:lumMod val="85000"/>
                    <a:lumOff val="15000"/>
                    <a:alpha val="15000"/>
                  </a:prst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  <a:cs typeface="+mn-cs"/>
            </a:endParaRPr>
          </a:p>
          <a:p>
            <a:pPr marL="0" indent="0">
              <a:buNone/>
            </a:pPr>
            <a:endParaRPr lang="en-US" altLang="ko-KR" sz="1050" spc="-68" dirty="0">
              <a:ln>
                <a:solidFill>
                  <a:prstClr val="black">
                    <a:lumMod val="85000"/>
                    <a:lumOff val="15000"/>
                    <a:alpha val="15000"/>
                  </a:prst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  <a:cs typeface="+mn-cs"/>
            </a:endParaRPr>
          </a:p>
          <a:p>
            <a:pPr marL="0" indent="0">
              <a:buNone/>
            </a:pPr>
            <a:endParaRPr lang="en-US" altLang="ko-KR" sz="1050" spc="-68" dirty="0">
              <a:ln>
                <a:solidFill>
                  <a:prstClr val="black">
                    <a:lumMod val="85000"/>
                    <a:lumOff val="15000"/>
                    <a:alpha val="15000"/>
                  </a:prst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  <a:cs typeface="+mn-cs"/>
            </a:endParaRPr>
          </a:p>
          <a:p>
            <a:pPr marL="0" indent="0">
              <a:buNone/>
            </a:pPr>
            <a:endParaRPr lang="en-US" altLang="ko-KR" spc="-68" dirty="0">
              <a:ln>
                <a:solidFill>
                  <a:prstClr val="black">
                    <a:lumMod val="85000"/>
                    <a:lumOff val="15000"/>
                    <a:alpha val="15000"/>
                  </a:prst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  <a:cs typeface="+mn-cs"/>
            </a:endParaRPr>
          </a:p>
          <a:p>
            <a:pPr marL="0" indent="0">
              <a:buNone/>
            </a:pPr>
            <a:endParaRPr lang="en-US" altLang="ko-KR" sz="1050" spc="-68" dirty="0">
              <a:ln>
                <a:solidFill>
                  <a:prstClr val="black">
                    <a:lumMod val="85000"/>
                    <a:lumOff val="15000"/>
                    <a:alpha val="15000"/>
                  </a:prst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  <a:cs typeface="+mn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172CA6E-CCF9-1909-B872-5BA0CF9D62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4447"/>
          <a:stretch/>
        </p:blipFill>
        <p:spPr>
          <a:xfrm>
            <a:off x="1970887" y="1807960"/>
            <a:ext cx="2755741" cy="106021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4CEE341-F4FC-1363-078B-69C1EFE0A1C7}"/>
              </a:ext>
            </a:extLst>
          </p:cNvPr>
          <p:cNvSpPr txBox="1"/>
          <p:nvPr/>
        </p:nvSpPr>
        <p:spPr>
          <a:xfrm>
            <a:off x="471488" y="3101326"/>
            <a:ext cx="6019689" cy="7871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21481" indent="-214313" fontAlgn="ctr" latinLnBrk="0">
              <a:lnSpc>
                <a:spcPct val="150000"/>
              </a:lnSpc>
              <a:spcBef>
                <a:spcPct val="15000"/>
              </a:spcBef>
              <a:spcAft>
                <a:spcPct val="15000"/>
              </a:spcAft>
              <a:buClr>
                <a:srgbClr val="000000"/>
              </a:buClr>
              <a:buFont typeface="Wingdings" panose="05000000000000000000" pitchFamily="2" charset="2"/>
              <a:buChar char="Ø"/>
              <a:defRPr/>
            </a:pPr>
            <a:r>
              <a:rPr lang="en-US" altLang="ko-KR" sz="1050" spc="-68" dirty="0">
                <a:ln>
                  <a:solidFill>
                    <a:prstClr val="black">
                      <a:lumMod val="85000"/>
                      <a:lumOff val="15000"/>
                      <a:alpha val="15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anose="05000000000000000000" pitchFamily="2" charset="2"/>
              </a:rPr>
              <a:t>Feature attention &amp; Selection(FAS)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en-US" altLang="ko-KR" sz="1050" spc="-68" dirty="0">
                <a:ln>
                  <a:solidFill>
                    <a:prstClr val="black">
                      <a:lumMod val="85000"/>
                      <a:lumOff val="15000"/>
                      <a:alpha val="15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anose="05000000000000000000" pitchFamily="2" charset="2"/>
              </a:rPr>
              <a:t>Attention layer</a:t>
            </a:r>
            <a:r>
              <a:rPr lang="ko-KR" altLang="en-US" sz="1050" spc="-68" dirty="0">
                <a:ln>
                  <a:solidFill>
                    <a:prstClr val="black">
                      <a:lumMod val="85000"/>
                      <a:lumOff val="15000"/>
                      <a:alpha val="15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anose="05000000000000000000" pitchFamily="2" charset="2"/>
              </a:rPr>
              <a:t>를 통해 학습을 고려하여 </a:t>
            </a:r>
            <a:r>
              <a:rPr lang="en-US" altLang="ko-KR" sz="1050" spc="-68" dirty="0">
                <a:ln>
                  <a:solidFill>
                    <a:prstClr val="black">
                      <a:lumMod val="85000"/>
                      <a:lumOff val="15000"/>
                      <a:alpha val="15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anose="05000000000000000000" pitchFamily="2" charset="2"/>
              </a:rPr>
              <a:t>Input feature </a:t>
            </a:r>
            <a:r>
              <a:rPr lang="ko-KR" altLang="en-US" sz="1050" spc="-68" dirty="0">
                <a:ln>
                  <a:solidFill>
                    <a:prstClr val="black">
                      <a:lumMod val="85000"/>
                      <a:lumOff val="15000"/>
                      <a:alpha val="15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anose="05000000000000000000" pitchFamily="2" charset="2"/>
              </a:rPr>
              <a:t>가중치 계산 후 </a:t>
            </a:r>
            <a:r>
              <a:rPr lang="en-US" altLang="ko-KR" sz="1050" spc="-68" dirty="0">
                <a:ln>
                  <a:solidFill>
                    <a:prstClr val="black">
                      <a:lumMod val="85000"/>
                      <a:lumOff val="15000"/>
                      <a:alpha val="15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anose="05000000000000000000" pitchFamily="2" charset="2"/>
              </a:rPr>
              <a:t>selection</a:t>
            </a:r>
            <a:r>
              <a:rPr lang="ko-KR" altLang="en-US" sz="1050" spc="-68" dirty="0">
                <a:ln>
                  <a:solidFill>
                    <a:prstClr val="black">
                      <a:lumMod val="85000"/>
                      <a:lumOff val="15000"/>
                      <a:alpha val="15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anose="05000000000000000000" pitchFamily="2" charset="2"/>
              </a:rPr>
              <a:t>을 통해 선정된 변수를 선정</a:t>
            </a:r>
            <a:endParaRPr lang="en-US" altLang="ko-KR" sz="1050" spc="-68" dirty="0">
              <a:ln>
                <a:solidFill>
                  <a:prstClr val="black">
                    <a:lumMod val="85000"/>
                    <a:lumOff val="15000"/>
                    <a:alpha val="15000"/>
                  </a:prst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  <a:sym typeface="Wingdings" panose="05000000000000000000" pitchFamily="2" charset="2"/>
            </a:endParaRPr>
          </a:p>
          <a:p>
            <a:pPr marL="421481" indent="-214313" fontAlgn="ctr" latinLnBrk="0">
              <a:lnSpc>
                <a:spcPct val="150000"/>
              </a:lnSpc>
              <a:spcBef>
                <a:spcPct val="15000"/>
              </a:spcBef>
              <a:spcAft>
                <a:spcPct val="15000"/>
              </a:spcAft>
              <a:buClr>
                <a:srgbClr val="000000"/>
              </a:buClr>
              <a:buFont typeface="Wingdings" panose="05000000000000000000" pitchFamily="2" charset="2"/>
              <a:buChar char="Ø"/>
              <a:defRPr/>
            </a:pPr>
            <a:endParaRPr lang="en-US" altLang="ko-KR" sz="1050" b="1" spc="-68" dirty="0">
              <a:ln>
                <a:solidFill>
                  <a:prstClr val="black">
                    <a:lumMod val="85000"/>
                    <a:lumOff val="15000"/>
                    <a:alpha val="15000"/>
                  </a:prst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  <a:sym typeface="Wingdings" panose="05000000000000000000" pitchFamily="2" charset="2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F385B9A-34CB-0258-9112-A22A945167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7652" y="3734288"/>
            <a:ext cx="3736595" cy="105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24271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컨테이너운임지수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(SCFI)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예측</a:t>
            </a:r>
            <a:r>
              <a:rPr lang="en-US" altLang="ko-KR" sz="1050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050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연구 내용</a:t>
            </a:r>
            <a:endParaRPr lang="ko-KR" altLang="en-US" dirty="0">
              <a:solidFill>
                <a:srgbClr val="C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1" name="내용 개체 틀 2">
            <a:extLst>
              <a:ext uri="{FF2B5EF4-FFF2-40B4-BE49-F238E27FC236}">
                <a16:creationId xmlns:a16="http://schemas.microsoft.com/office/drawing/2014/main" id="{56BFDB17-5821-33C2-EAEF-BECDA39B25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487" y="881337"/>
            <a:ext cx="6219050" cy="3876754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ko-KR" altLang="en-US" sz="1050" b="1" spc="-68" dirty="0">
                <a:ln>
                  <a:solidFill>
                    <a:prstClr val="black">
                      <a:lumMod val="85000"/>
                      <a:lumOff val="15000"/>
                      <a:alpha val="15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컨테이너 운임 예측에 영향을 미치는 요인 선정 연구</a:t>
            </a:r>
            <a:endParaRPr lang="en-US" altLang="ko-KR" sz="1050" spc="-68" dirty="0">
              <a:ln>
                <a:solidFill>
                  <a:prstClr val="black">
                    <a:lumMod val="85000"/>
                    <a:lumOff val="15000"/>
                    <a:alpha val="15000"/>
                  </a:prst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</a:endParaRPr>
          </a:p>
          <a:p>
            <a:pPr marL="421481" indent="-214313" fontAlgn="ctr" latinLnBrk="0">
              <a:lnSpc>
                <a:spcPct val="150000"/>
              </a:lnSpc>
              <a:spcBef>
                <a:spcPct val="15000"/>
              </a:spcBef>
              <a:spcAft>
                <a:spcPct val="15000"/>
              </a:spcAft>
              <a:buClr>
                <a:srgbClr val="000000"/>
              </a:buClr>
              <a:buFont typeface="Wingdings" panose="05000000000000000000" pitchFamily="2" charset="2"/>
              <a:buChar char="Ø"/>
              <a:defRPr/>
            </a:pPr>
            <a:r>
              <a:rPr lang="en-US" altLang="ko-KR" sz="1050" spc="-68" dirty="0">
                <a:ln>
                  <a:solidFill>
                    <a:prstClr val="black">
                      <a:lumMod val="85000"/>
                      <a:lumOff val="15000"/>
                      <a:alpha val="15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  <a:sym typeface="Wingdings" panose="05000000000000000000" pitchFamily="2" charset="2"/>
              </a:rPr>
              <a:t>Ensemble method </a:t>
            </a:r>
          </a:p>
          <a:p>
            <a:pPr lvl="1"/>
            <a:r>
              <a:rPr lang="ko-KR" altLang="en-US" spc="-68" dirty="0">
                <a:ln>
                  <a:solidFill>
                    <a:prstClr val="black">
                      <a:lumMod val="85000"/>
                      <a:lumOff val="15000"/>
                      <a:alpha val="15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이미지 유사도 측정</a:t>
            </a:r>
            <a:r>
              <a:rPr lang="en-US" altLang="ko-KR" spc="-68" dirty="0">
                <a:ln>
                  <a:solidFill>
                    <a:prstClr val="black">
                      <a:lumMod val="85000"/>
                      <a:lumOff val="15000"/>
                      <a:alpha val="15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(MSE), Dynamic Time warping(DTW), Img2vec &amp; Cosine similarity</a:t>
            </a:r>
            <a:r>
              <a:rPr lang="ko-KR" altLang="en-US" spc="-68" dirty="0">
                <a:ln>
                  <a:solidFill>
                    <a:prstClr val="black">
                      <a:lumMod val="85000"/>
                      <a:lumOff val="15000"/>
                      <a:alpha val="15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로 구성한 하위 집합을 앙상블 하여 요인 선정</a:t>
            </a:r>
            <a:endParaRPr lang="en-US" altLang="ko-KR" spc="-68" dirty="0">
              <a:ln>
                <a:solidFill>
                  <a:prstClr val="black">
                    <a:lumMod val="85000"/>
                    <a:lumOff val="15000"/>
                    <a:alpha val="15000"/>
                  </a:prst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  <a:cs typeface="+mn-cs"/>
            </a:endParaRPr>
          </a:p>
          <a:p>
            <a:pPr marL="0" indent="0">
              <a:buNone/>
            </a:pPr>
            <a:endParaRPr lang="en-US" altLang="ko-KR" sz="1050" spc="-68" dirty="0">
              <a:ln>
                <a:solidFill>
                  <a:prstClr val="black">
                    <a:lumMod val="85000"/>
                    <a:lumOff val="15000"/>
                    <a:alpha val="15000"/>
                  </a:prst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  <a:cs typeface="+mn-cs"/>
            </a:endParaRPr>
          </a:p>
          <a:p>
            <a:pPr marL="0" indent="0">
              <a:buNone/>
            </a:pPr>
            <a:endParaRPr lang="en-US" altLang="ko-KR" sz="1050" spc="-68" dirty="0">
              <a:ln>
                <a:solidFill>
                  <a:prstClr val="black">
                    <a:lumMod val="85000"/>
                    <a:lumOff val="15000"/>
                    <a:alpha val="15000"/>
                  </a:prst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  <a:cs typeface="+mn-cs"/>
            </a:endParaRPr>
          </a:p>
          <a:p>
            <a:pPr marL="0" indent="0">
              <a:buNone/>
            </a:pPr>
            <a:endParaRPr lang="en-US" altLang="ko-KR" sz="1050" spc="-68" dirty="0">
              <a:ln>
                <a:solidFill>
                  <a:prstClr val="black">
                    <a:lumMod val="85000"/>
                    <a:lumOff val="15000"/>
                    <a:alpha val="15000"/>
                  </a:prst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  <a:cs typeface="+mn-cs"/>
            </a:endParaRPr>
          </a:p>
          <a:p>
            <a:pPr marL="0" indent="0">
              <a:buNone/>
            </a:pPr>
            <a:endParaRPr lang="en-US" altLang="ko-KR" sz="1050" spc="-68" dirty="0">
              <a:ln>
                <a:solidFill>
                  <a:prstClr val="black">
                    <a:lumMod val="85000"/>
                    <a:lumOff val="15000"/>
                    <a:alpha val="15000"/>
                  </a:prst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  <a:cs typeface="+mn-cs"/>
            </a:endParaRPr>
          </a:p>
          <a:p>
            <a:pPr marL="0" indent="0">
              <a:buNone/>
            </a:pPr>
            <a:endParaRPr lang="en-US" altLang="ko-KR" spc="-68" dirty="0">
              <a:ln>
                <a:solidFill>
                  <a:prstClr val="black">
                    <a:lumMod val="85000"/>
                    <a:lumOff val="15000"/>
                    <a:alpha val="15000"/>
                  </a:prst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  <a:cs typeface="+mn-cs"/>
            </a:endParaRPr>
          </a:p>
          <a:p>
            <a:pPr marL="0" indent="0">
              <a:buNone/>
            </a:pPr>
            <a:endParaRPr lang="en-US" altLang="ko-KR" sz="1050" spc="-68" dirty="0">
              <a:ln>
                <a:solidFill>
                  <a:prstClr val="black">
                    <a:lumMod val="85000"/>
                    <a:lumOff val="15000"/>
                    <a:alpha val="15000"/>
                  </a:prst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  <a:cs typeface="+mn-cs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98FB49F-CFAE-2E71-3A43-E4556F6E34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2377" y="2003468"/>
            <a:ext cx="3477455" cy="1282491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D1D9CC50-85A8-DF42-A3EA-58E77E01436C}"/>
              </a:ext>
            </a:extLst>
          </p:cNvPr>
          <p:cNvSpPr/>
          <p:nvPr/>
        </p:nvSpPr>
        <p:spPr>
          <a:xfrm>
            <a:off x="390548" y="3441557"/>
            <a:ext cx="1527531" cy="3347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8588" indent="-128588" fontAlgn="ctr" latinLnBrk="0">
              <a:lnSpc>
                <a:spcPct val="150000"/>
              </a:lnSpc>
              <a:spcBef>
                <a:spcPct val="15000"/>
              </a:spcBef>
              <a:spcAft>
                <a:spcPct val="15000"/>
              </a:spcAft>
              <a:buClr>
                <a:srgbClr val="000000"/>
              </a:buClr>
              <a:buFont typeface="Wingdings" panose="05000000000000000000" pitchFamily="2" charset="2"/>
              <a:buChar char="v"/>
              <a:defRPr/>
            </a:pPr>
            <a:r>
              <a:rPr lang="ko-KR" altLang="en-US" sz="1050" spc="-68" dirty="0">
                <a:ln>
                  <a:solidFill>
                    <a:prstClr val="black">
                      <a:lumMod val="85000"/>
                      <a:lumOff val="15000"/>
                      <a:alpha val="15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anose="05000000000000000000" pitchFamily="2" charset="2"/>
              </a:rPr>
              <a:t>이미지 유사도 측정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B0B62B-F030-A5AF-B8B3-93F075AC30E2}"/>
              </a:ext>
            </a:extLst>
          </p:cNvPr>
          <p:cNvSpPr txBox="1"/>
          <p:nvPr/>
        </p:nvSpPr>
        <p:spPr>
          <a:xfrm>
            <a:off x="332544" y="4391079"/>
            <a:ext cx="198606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600" spc="-68" dirty="0">
              <a:ln>
                <a:solidFill>
                  <a:prstClr val="black">
                    <a:lumMod val="85000"/>
                    <a:lumOff val="15000"/>
                    <a:alpha val="15000"/>
                  </a:prst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214313" indent="-214313">
              <a:buFont typeface="Wingdings" panose="05000000000000000000" pitchFamily="2" charset="2"/>
              <a:buChar char="§"/>
            </a:pPr>
            <a:r>
              <a:rPr lang="en-US" altLang="ko-KR" sz="900" spc="-68" dirty="0">
                <a:ln>
                  <a:solidFill>
                    <a:prstClr val="black">
                      <a:lumMod val="85000"/>
                      <a:lumOff val="15000"/>
                      <a:alpha val="15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SCFI</a:t>
            </a:r>
            <a:r>
              <a:rPr lang="ko-KR" altLang="en-US" sz="900" spc="-68" dirty="0">
                <a:ln>
                  <a:solidFill>
                    <a:prstClr val="black">
                      <a:lumMod val="85000"/>
                      <a:lumOff val="15000"/>
                      <a:alpha val="15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와 각 변수의 그래프를 비교하여 각 픽셀간 차이를  </a:t>
            </a:r>
            <a:r>
              <a:rPr lang="en-US" altLang="ko-KR" sz="900" spc="-68" dirty="0">
                <a:ln>
                  <a:solidFill>
                    <a:prstClr val="black">
                      <a:lumMod val="85000"/>
                      <a:lumOff val="15000"/>
                      <a:alpha val="15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Mean Squared Error(MSE)</a:t>
            </a:r>
            <a:r>
              <a:rPr lang="ko-KR" altLang="en-US" sz="900" spc="-68" dirty="0">
                <a:ln>
                  <a:solidFill>
                    <a:prstClr val="black">
                      <a:lumMod val="85000"/>
                      <a:lumOff val="15000"/>
                      <a:alpha val="15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로</a:t>
            </a:r>
            <a:r>
              <a:rPr lang="en-US" altLang="ko-KR" sz="900" spc="-68" dirty="0">
                <a:ln>
                  <a:solidFill>
                    <a:prstClr val="black">
                      <a:lumMod val="85000"/>
                      <a:lumOff val="15000"/>
                      <a:alpha val="15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</a:t>
            </a:r>
            <a:r>
              <a:rPr lang="ko-KR" altLang="en-US" sz="900" spc="-68" dirty="0">
                <a:ln>
                  <a:solidFill>
                    <a:prstClr val="black">
                      <a:lumMod val="85000"/>
                      <a:lumOff val="15000"/>
                      <a:alpha val="15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산출</a:t>
            </a:r>
            <a:endParaRPr lang="en-US" altLang="ko-KR" sz="900" spc="-68" dirty="0">
              <a:ln>
                <a:solidFill>
                  <a:prstClr val="black">
                    <a:lumMod val="85000"/>
                    <a:lumOff val="15000"/>
                    <a:alpha val="15000"/>
                  </a:prst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pic>
        <p:nvPicPr>
          <p:cNvPr id="12" name="_x313156968" descr="EMB00007d18705f">
            <a:extLst>
              <a:ext uri="{FF2B5EF4-FFF2-40B4-BE49-F238E27FC236}">
                <a16:creationId xmlns:a16="http://schemas.microsoft.com/office/drawing/2014/main" id="{73AC4DF3-E523-A3BC-D642-B8BC615FF0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878" y="3758966"/>
            <a:ext cx="1711266" cy="706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204E00D8-DDB3-A0E5-2B05-CE2641077725}"/>
              </a:ext>
            </a:extLst>
          </p:cNvPr>
          <p:cNvSpPr/>
          <p:nvPr/>
        </p:nvSpPr>
        <p:spPr>
          <a:xfrm>
            <a:off x="2414308" y="3441557"/>
            <a:ext cx="2245751" cy="3347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13" indent="-214313" fontAlgn="ctr" latinLnBrk="0">
              <a:lnSpc>
                <a:spcPct val="150000"/>
              </a:lnSpc>
              <a:spcBef>
                <a:spcPct val="15000"/>
              </a:spcBef>
              <a:spcAft>
                <a:spcPct val="15000"/>
              </a:spcAft>
              <a:buClr>
                <a:srgbClr val="000000"/>
              </a:buClr>
              <a:buFont typeface="Wingdings" panose="05000000000000000000" pitchFamily="2" charset="2"/>
              <a:buChar char="v"/>
              <a:defRPr/>
            </a:pPr>
            <a:r>
              <a:rPr lang="en-US" altLang="ko-KR" sz="1050" spc="-68" dirty="0">
                <a:ln>
                  <a:solidFill>
                    <a:prstClr val="black">
                      <a:lumMod val="85000"/>
                      <a:lumOff val="15000"/>
                      <a:alpha val="15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anose="05000000000000000000" pitchFamily="2" charset="2"/>
              </a:rPr>
              <a:t>Dynamic Time Warping(DTW)</a:t>
            </a:r>
            <a:endParaRPr lang="ko-KR" altLang="en-US" sz="1050" spc="-68" dirty="0">
              <a:ln>
                <a:solidFill>
                  <a:prstClr val="black">
                    <a:lumMod val="85000"/>
                    <a:lumOff val="15000"/>
                    <a:alpha val="15000"/>
                  </a:prst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  <a:sym typeface="Wingdings" panose="05000000000000000000" pitchFamily="2" charset="2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28680073-7E85-849B-E127-2A1D3EA4D5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1056" y="3800199"/>
            <a:ext cx="1579624" cy="64609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9250876-C0BB-3935-1C88-D76DEA43DFCF}"/>
              </a:ext>
            </a:extLst>
          </p:cNvPr>
          <p:cNvSpPr txBox="1"/>
          <p:nvPr/>
        </p:nvSpPr>
        <p:spPr>
          <a:xfrm>
            <a:off x="2366460" y="4327548"/>
            <a:ext cx="22696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600" spc="-68" dirty="0">
              <a:ln>
                <a:solidFill>
                  <a:prstClr val="black">
                    <a:lumMod val="85000"/>
                    <a:lumOff val="15000"/>
                    <a:alpha val="15000"/>
                  </a:prst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endParaRPr lang="en-US" altLang="ko-KR" sz="600" dirty="0">
              <a:latin typeface="HY헤드라인M" pitchFamily="18" charset="-127"/>
              <a:ea typeface="HY헤드라인M" pitchFamily="18" charset="-127"/>
            </a:endParaRPr>
          </a:p>
          <a:p>
            <a:pPr marL="214313" indent="-214313">
              <a:buFont typeface="Wingdings" panose="05000000000000000000" pitchFamily="2" charset="2"/>
              <a:buChar char="§"/>
            </a:pPr>
            <a:r>
              <a:rPr lang="ko-KR" altLang="en-US" sz="900" spc="-68" dirty="0">
                <a:ln>
                  <a:solidFill>
                    <a:prstClr val="black">
                      <a:lumMod val="85000"/>
                      <a:lumOff val="15000"/>
                      <a:alpha val="15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주어진 모든 </a:t>
            </a:r>
            <a:r>
              <a:rPr lang="en-US" altLang="ko-KR" sz="900" spc="-68" dirty="0">
                <a:ln>
                  <a:solidFill>
                    <a:prstClr val="black">
                      <a:lumMod val="85000"/>
                      <a:lumOff val="15000"/>
                      <a:alpha val="15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feature</a:t>
            </a:r>
            <a:r>
              <a:rPr lang="ko-KR" altLang="en-US" sz="900" spc="-68" dirty="0">
                <a:ln>
                  <a:solidFill>
                    <a:prstClr val="black">
                      <a:lumMod val="85000"/>
                      <a:lumOff val="15000"/>
                      <a:alpha val="15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들에 대해 </a:t>
            </a:r>
            <a:r>
              <a:rPr lang="en-US" altLang="ko-KR" sz="900" spc="-68" dirty="0">
                <a:ln>
                  <a:solidFill>
                    <a:prstClr val="black">
                      <a:lumMod val="85000"/>
                      <a:lumOff val="15000"/>
                      <a:alpha val="15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DTW </a:t>
            </a:r>
            <a:r>
              <a:rPr lang="ko-KR" altLang="en-US" sz="900" spc="-68" dirty="0">
                <a:ln>
                  <a:solidFill>
                    <a:prstClr val="black">
                      <a:lumMod val="85000"/>
                      <a:lumOff val="15000"/>
                      <a:alpha val="15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알고리즘을 활용하여  </a:t>
            </a:r>
            <a:r>
              <a:rPr lang="en-US" altLang="ko-KR" sz="900" spc="-68" dirty="0">
                <a:ln>
                  <a:solidFill>
                    <a:prstClr val="black">
                      <a:lumMod val="85000"/>
                      <a:lumOff val="15000"/>
                      <a:alpha val="15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SCFI</a:t>
            </a:r>
            <a:r>
              <a:rPr lang="ko-KR" altLang="en-US" sz="900" spc="-68" dirty="0">
                <a:ln>
                  <a:solidFill>
                    <a:prstClr val="black">
                      <a:lumMod val="85000"/>
                      <a:lumOff val="15000"/>
                      <a:alpha val="15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와의 </a:t>
            </a:r>
            <a:r>
              <a:rPr lang="en-US" altLang="ko-KR" sz="900" spc="-68" dirty="0">
                <a:ln>
                  <a:solidFill>
                    <a:prstClr val="black">
                      <a:lumMod val="85000"/>
                      <a:lumOff val="15000"/>
                      <a:alpha val="15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(</a:t>
            </a:r>
            <a:r>
              <a:rPr lang="ko-KR" altLang="en-US" sz="900" spc="-68" dirty="0">
                <a:ln>
                  <a:solidFill>
                    <a:prstClr val="black">
                      <a:lumMod val="85000"/>
                      <a:lumOff val="15000"/>
                      <a:alpha val="15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시계열간</a:t>
            </a:r>
            <a:r>
              <a:rPr lang="en-US" altLang="ko-KR" sz="900" spc="-68" dirty="0">
                <a:ln>
                  <a:solidFill>
                    <a:prstClr val="black">
                      <a:lumMod val="85000"/>
                      <a:lumOff val="15000"/>
                      <a:alpha val="15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) </a:t>
            </a:r>
            <a:r>
              <a:rPr lang="ko-KR" altLang="en-US" sz="900" spc="-68" dirty="0">
                <a:ln>
                  <a:solidFill>
                    <a:prstClr val="black">
                      <a:lumMod val="85000"/>
                      <a:lumOff val="15000"/>
                      <a:alpha val="15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거리 계산</a:t>
            </a:r>
            <a:endParaRPr lang="en-US" altLang="ko-KR" sz="900" spc="-68" dirty="0">
              <a:ln>
                <a:solidFill>
                  <a:prstClr val="black">
                    <a:lumMod val="85000"/>
                    <a:lumOff val="15000"/>
                    <a:alpha val="15000"/>
                  </a:prst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pPr marL="214313" indent="-214313">
              <a:buFont typeface="Wingdings" panose="05000000000000000000" pitchFamily="2" charset="2"/>
              <a:buChar char="§"/>
            </a:pPr>
            <a:endParaRPr lang="en-US" altLang="ko-KR" sz="600" dirty="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90B6800-35BB-A6DD-6423-9406C858FDD8}"/>
              </a:ext>
            </a:extLst>
          </p:cNvPr>
          <p:cNvSpPr/>
          <p:nvPr/>
        </p:nvSpPr>
        <p:spPr>
          <a:xfrm>
            <a:off x="4675573" y="3441557"/>
            <a:ext cx="2245751" cy="3347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13" indent="-214313" fontAlgn="ctr" latinLnBrk="0">
              <a:lnSpc>
                <a:spcPct val="150000"/>
              </a:lnSpc>
              <a:spcBef>
                <a:spcPct val="15000"/>
              </a:spcBef>
              <a:spcAft>
                <a:spcPct val="15000"/>
              </a:spcAft>
              <a:buClr>
                <a:srgbClr val="000000"/>
              </a:buClr>
              <a:buFont typeface="Wingdings" panose="05000000000000000000" pitchFamily="2" charset="2"/>
              <a:buChar char="v"/>
              <a:defRPr/>
            </a:pPr>
            <a:r>
              <a:rPr lang="en-US" altLang="ko-KR" sz="1050" spc="-68" dirty="0">
                <a:ln>
                  <a:solidFill>
                    <a:prstClr val="black">
                      <a:lumMod val="85000"/>
                      <a:lumOff val="15000"/>
                      <a:alpha val="15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anose="05000000000000000000" pitchFamily="2" charset="2"/>
              </a:rPr>
              <a:t>Img2Vec &amp; Cosine similarity</a:t>
            </a:r>
            <a:endParaRPr lang="ko-KR" altLang="en-US" sz="1050" spc="-68" dirty="0">
              <a:ln>
                <a:solidFill>
                  <a:prstClr val="black">
                    <a:lumMod val="85000"/>
                    <a:lumOff val="15000"/>
                    <a:alpha val="15000"/>
                  </a:prst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  <a:sym typeface="Wingdings" panose="05000000000000000000" pitchFamily="2" charset="2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1824003-972E-2B22-67F6-EE353FB5BED4}"/>
              </a:ext>
            </a:extLst>
          </p:cNvPr>
          <p:cNvSpPr txBox="1"/>
          <p:nvPr/>
        </p:nvSpPr>
        <p:spPr>
          <a:xfrm>
            <a:off x="4643895" y="3704309"/>
            <a:ext cx="2245752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600" spc="-68" dirty="0">
              <a:ln>
                <a:solidFill>
                  <a:prstClr val="black">
                    <a:lumMod val="85000"/>
                    <a:lumOff val="15000"/>
                    <a:alpha val="15000"/>
                  </a:prst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endParaRPr lang="en-US" altLang="ko-KR" sz="600" dirty="0">
              <a:latin typeface="HY헤드라인M" pitchFamily="18" charset="-127"/>
              <a:ea typeface="HY헤드라인M" pitchFamily="18" charset="-127"/>
            </a:endParaRPr>
          </a:p>
          <a:p>
            <a:pPr marL="214313" indent="-214313">
              <a:buFont typeface="Wingdings" panose="05000000000000000000" pitchFamily="2" charset="2"/>
              <a:buChar char="§"/>
            </a:pPr>
            <a:r>
              <a:rPr lang="en-US" altLang="ko-KR" sz="900" spc="-68" dirty="0">
                <a:ln>
                  <a:solidFill>
                    <a:prstClr val="black">
                      <a:lumMod val="85000"/>
                      <a:lumOff val="15000"/>
                      <a:alpha val="15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SCFI</a:t>
            </a:r>
            <a:r>
              <a:rPr lang="ko-KR" altLang="en-US" sz="900" spc="-68" dirty="0">
                <a:ln>
                  <a:solidFill>
                    <a:prstClr val="black">
                      <a:lumMod val="85000"/>
                      <a:lumOff val="15000"/>
                      <a:alpha val="15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와 각 변수의 그래프를 </a:t>
            </a:r>
            <a:r>
              <a:rPr lang="en-US" altLang="ko-KR" sz="900" spc="-68" dirty="0">
                <a:ln>
                  <a:solidFill>
                    <a:prstClr val="black">
                      <a:lumMod val="85000"/>
                      <a:lumOff val="15000"/>
                      <a:alpha val="15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Img2Vec</a:t>
            </a:r>
            <a:r>
              <a:rPr lang="ko-KR" altLang="en-US" sz="900" spc="-68" dirty="0">
                <a:ln>
                  <a:solidFill>
                    <a:prstClr val="black">
                      <a:lumMod val="85000"/>
                      <a:lumOff val="15000"/>
                      <a:alpha val="15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이라는 </a:t>
            </a:r>
            <a:r>
              <a:rPr lang="en-US" altLang="ko-KR" sz="900" spc="-68" dirty="0">
                <a:ln>
                  <a:solidFill>
                    <a:prstClr val="black">
                      <a:lumMod val="85000"/>
                      <a:lumOff val="15000"/>
                      <a:alpha val="15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Pre-trained </a:t>
            </a:r>
            <a:r>
              <a:rPr lang="ko-KR" altLang="en-US" sz="900" spc="-68" dirty="0">
                <a:ln>
                  <a:solidFill>
                    <a:prstClr val="black">
                      <a:lumMod val="85000"/>
                      <a:lumOff val="15000"/>
                      <a:alpha val="15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모델을 활용하여 벡터화하고</a:t>
            </a:r>
            <a:r>
              <a:rPr lang="en-US" altLang="ko-KR" sz="900" spc="-68" dirty="0">
                <a:ln>
                  <a:solidFill>
                    <a:prstClr val="black">
                      <a:lumMod val="85000"/>
                      <a:lumOff val="15000"/>
                      <a:alpha val="15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, </a:t>
            </a:r>
            <a:r>
              <a:rPr lang="ko-KR" altLang="en-US" sz="900" spc="-68" dirty="0">
                <a:ln>
                  <a:solidFill>
                    <a:prstClr val="black">
                      <a:lumMod val="85000"/>
                      <a:lumOff val="15000"/>
                      <a:alpha val="15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코사인 유사도 측정</a:t>
            </a:r>
            <a:r>
              <a:rPr lang="en-US" altLang="ko-KR" sz="900" spc="-68" dirty="0">
                <a:ln>
                  <a:solidFill>
                    <a:prstClr val="black">
                      <a:lumMod val="85000"/>
                      <a:lumOff val="15000"/>
                      <a:alpha val="15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</a:t>
            </a:r>
          </a:p>
          <a:p>
            <a:pPr marL="214313" indent="-214313">
              <a:buFont typeface="Wingdings" panose="05000000000000000000" pitchFamily="2" charset="2"/>
              <a:buChar char="§"/>
            </a:pPr>
            <a:endParaRPr lang="en-US" altLang="ko-KR" sz="600" dirty="0">
              <a:latin typeface="HY헤드라인M" pitchFamily="18" charset="-127"/>
              <a:ea typeface="HY헤드라인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6010706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컨테이너운임지수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(SCFI)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예측</a:t>
            </a:r>
            <a:r>
              <a:rPr lang="en-US" altLang="ko-KR" sz="1050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050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연구 내용</a:t>
            </a:r>
            <a:endParaRPr lang="ko-KR" altLang="en-US" dirty="0">
              <a:solidFill>
                <a:srgbClr val="C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1" name="내용 개체 틀 2">
            <a:extLst>
              <a:ext uri="{FF2B5EF4-FFF2-40B4-BE49-F238E27FC236}">
                <a16:creationId xmlns:a16="http://schemas.microsoft.com/office/drawing/2014/main" id="{56BFDB17-5821-33C2-EAEF-BECDA39B25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487" y="881337"/>
            <a:ext cx="6219050" cy="3876754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ko-KR" altLang="en-US" sz="1050" b="1" spc="-68" dirty="0">
                <a:ln>
                  <a:solidFill>
                    <a:prstClr val="black">
                      <a:lumMod val="85000"/>
                      <a:lumOff val="15000"/>
                      <a:alpha val="15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컨테이너 운임 예측에 영향을 미치는 요인 선정 연구</a:t>
            </a:r>
            <a:endParaRPr lang="en-US" altLang="ko-KR" sz="1050" spc="-68" dirty="0">
              <a:ln>
                <a:solidFill>
                  <a:prstClr val="black">
                    <a:lumMod val="85000"/>
                    <a:lumOff val="15000"/>
                    <a:alpha val="15000"/>
                  </a:prst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</a:endParaRPr>
          </a:p>
          <a:p>
            <a:pPr marL="0" indent="0">
              <a:buNone/>
            </a:pPr>
            <a:endParaRPr lang="en-US" altLang="ko-KR" spc="-68" dirty="0">
              <a:ln>
                <a:solidFill>
                  <a:prstClr val="black">
                    <a:lumMod val="85000"/>
                    <a:lumOff val="15000"/>
                    <a:alpha val="15000"/>
                  </a:prst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  <a:cs typeface="+mn-cs"/>
            </a:endParaRPr>
          </a:p>
          <a:p>
            <a:pPr marL="0" indent="0">
              <a:buNone/>
            </a:pPr>
            <a:endParaRPr lang="en-US" altLang="ko-KR" sz="1050" spc="-68" dirty="0">
              <a:ln>
                <a:solidFill>
                  <a:prstClr val="black">
                    <a:lumMod val="85000"/>
                    <a:lumOff val="15000"/>
                    <a:alpha val="15000"/>
                  </a:prst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표 2">
                <a:extLst>
                  <a:ext uri="{FF2B5EF4-FFF2-40B4-BE49-F238E27FC236}">
                    <a16:creationId xmlns:a16="http://schemas.microsoft.com/office/drawing/2014/main" id="{5CC7A921-2303-DB40-F78B-775AEABAEF08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20891" y="1625603"/>
              <a:ext cx="3147742" cy="3100437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651577">
                      <a:extLst>
                        <a:ext uri="{9D8B030D-6E8A-4147-A177-3AD203B41FA5}">
                          <a16:colId xmlns:a16="http://schemas.microsoft.com/office/drawing/2014/main" val="2443056641"/>
                        </a:ext>
                      </a:extLst>
                    </a:gridCol>
                    <a:gridCol w="179285">
                      <a:extLst>
                        <a:ext uri="{9D8B030D-6E8A-4147-A177-3AD203B41FA5}">
                          <a16:colId xmlns:a16="http://schemas.microsoft.com/office/drawing/2014/main" val="2678702816"/>
                        </a:ext>
                      </a:extLst>
                    </a:gridCol>
                    <a:gridCol w="212282">
                      <a:extLst>
                        <a:ext uri="{9D8B030D-6E8A-4147-A177-3AD203B41FA5}">
                          <a16:colId xmlns:a16="http://schemas.microsoft.com/office/drawing/2014/main" val="2746724628"/>
                        </a:ext>
                      </a:extLst>
                    </a:gridCol>
                    <a:gridCol w="174888">
                      <a:extLst>
                        <a:ext uri="{9D8B030D-6E8A-4147-A177-3AD203B41FA5}">
                          <a16:colId xmlns:a16="http://schemas.microsoft.com/office/drawing/2014/main" val="3628037828"/>
                        </a:ext>
                      </a:extLst>
                    </a:gridCol>
                    <a:gridCol w="193759">
                      <a:extLst>
                        <a:ext uri="{9D8B030D-6E8A-4147-A177-3AD203B41FA5}">
                          <a16:colId xmlns:a16="http://schemas.microsoft.com/office/drawing/2014/main" val="3238208927"/>
                        </a:ext>
                      </a:extLst>
                    </a:gridCol>
                    <a:gridCol w="347532">
                      <a:extLst>
                        <a:ext uri="{9D8B030D-6E8A-4147-A177-3AD203B41FA5}">
                          <a16:colId xmlns:a16="http://schemas.microsoft.com/office/drawing/2014/main" val="3179252879"/>
                        </a:ext>
                      </a:extLst>
                    </a:gridCol>
                    <a:gridCol w="388419">
                      <a:extLst>
                        <a:ext uri="{9D8B030D-6E8A-4147-A177-3AD203B41FA5}">
                          <a16:colId xmlns:a16="http://schemas.microsoft.com/office/drawing/2014/main" val="1451931334"/>
                        </a:ext>
                      </a:extLst>
                    </a:gridCol>
                  </a:tblGrid>
                  <a:tr h="118382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b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60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나눔스퀘어 Bold" panose="020B0600000101010101" pitchFamily="50" charset="-127"/>
                                    <a:cs typeface="Arial" panose="020B0604020202020204" pitchFamily="34" charset="0"/>
                                  </a:rPr>
                                  <m:t>𝐹𝑒𝑎𝑡𝑢𝑟𝑒</m:t>
                                </m:r>
                              </m:oMath>
                            </m:oMathPara>
                          </a14:m>
                          <a:endParaRPr lang="en-US" sz="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4988" marR="4988" marT="4988" marB="0" anchor="ctr">
                        <a:solidFill>
                          <a:srgbClr val="249266">
                            <a:alpha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6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𝑃𝐶𝐶</m:t>
                                </m:r>
                              </m:oMath>
                            </m:oMathPara>
                          </a14:m>
                          <a:endParaRPr lang="en-US" sz="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4988" marR="4988" marT="4988" marB="0" anchor="ctr">
                        <a:solidFill>
                          <a:srgbClr val="249266">
                            <a:alpha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6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𝐷𝑇𝑊</m:t>
                                </m:r>
                              </m:oMath>
                            </m:oMathPara>
                          </a14:m>
                          <a:endParaRPr lang="en-US" sz="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4988" marR="4988" marT="4988" marB="0" anchor="ctr">
                        <a:solidFill>
                          <a:srgbClr val="249266">
                            <a:alpha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6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𝐹𝐴𝑆</m:t>
                                </m:r>
                              </m:oMath>
                            </m:oMathPara>
                          </a14:m>
                          <a:endParaRPr lang="en-US" sz="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4988" marR="4988" marT="4988" marB="0" anchor="ctr">
                        <a:solidFill>
                          <a:srgbClr val="249266">
                            <a:alpha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6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𝑀𝑆𝐸</m:t>
                                </m:r>
                              </m:oMath>
                            </m:oMathPara>
                          </a14:m>
                          <a:endParaRPr lang="en-US" sz="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4988" marR="4988" marT="4988" marB="0" anchor="ctr">
                        <a:solidFill>
                          <a:srgbClr val="249266">
                            <a:alpha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6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𝐼𝑚𝑔</m:t>
                                </m:r>
                                <m:r>
                                  <a:rPr lang="en-US" sz="6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2</m:t>
                                </m:r>
                                <m:r>
                                  <a:rPr lang="en-US" sz="6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𝑉𝑒𝑐</m:t>
                                </m:r>
                              </m:oMath>
                            </m:oMathPara>
                          </a14:m>
                          <a:endParaRPr lang="en-US" sz="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4988" marR="4988" marT="4988" marB="0" anchor="ctr">
                        <a:solidFill>
                          <a:srgbClr val="249266">
                            <a:alpha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6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𝐸𝑛𝑠𝑒𝑚𝑏𝑙𝑒</m:t>
                                </m:r>
                              </m:oMath>
                            </m:oMathPara>
                          </a14:m>
                          <a:endParaRPr lang="en-US" sz="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4988" marR="4988" marT="4988" marB="0" anchor="ctr">
                        <a:solidFill>
                          <a:srgbClr val="249266">
                            <a:alpha val="2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9834350"/>
                      </a:ext>
                    </a:extLst>
                  </a:tr>
                  <a:tr h="128063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500" b="0" i="0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Target variable: SCFI</a:t>
                          </a:r>
                        </a:p>
                      </a:txBody>
                      <a:tcPr marL="4988" marR="4988" marT="4988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500" b="0" i="1" u="none" strike="noStrike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√</m:t>
                                </m:r>
                              </m:oMath>
                            </m:oMathPara>
                          </a14:m>
                          <a:endParaRPr lang="en-US" sz="5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4988" marR="4988" marT="4988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500" b="0" i="1" u="none" strike="noStrike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√</m:t>
                                </m:r>
                              </m:oMath>
                            </m:oMathPara>
                          </a14:m>
                          <a:endParaRPr lang="en-US" sz="5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4988" marR="4988" marT="4988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500" b="0" i="1" u="none" strike="noStrike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√</m:t>
                                </m:r>
                              </m:oMath>
                            </m:oMathPara>
                          </a14:m>
                          <a:endParaRPr lang="en-US" sz="5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4988" marR="4988" marT="4988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500" b="0" i="1" u="none" strike="noStrike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√</m:t>
                                </m:r>
                              </m:oMath>
                            </m:oMathPara>
                          </a14:m>
                          <a:endParaRPr lang="en-US" sz="5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4988" marR="4988" marT="4988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500" b="0" i="1" u="none" strike="noStrike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√</m:t>
                                </m:r>
                              </m:oMath>
                            </m:oMathPara>
                          </a14:m>
                          <a:endParaRPr lang="en-US" sz="5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4988" marR="4988" marT="4988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500" b="0" i="1" u="none" strike="noStrike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√</m:t>
                                </m:r>
                              </m:oMath>
                            </m:oMathPara>
                          </a14:m>
                          <a:endParaRPr lang="en-US" sz="5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4988" marR="4988" marT="4988" marB="0" anchor="ctr"/>
                    </a:tc>
                    <a:extLst>
                      <a:ext uri="{0D108BD9-81ED-4DB2-BD59-A6C34878D82A}">
                        <a16:rowId xmlns:a16="http://schemas.microsoft.com/office/drawing/2014/main" val="2767766777"/>
                      </a:ext>
                    </a:extLst>
                  </a:tr>
                  <a:tr h="128063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500" b="0" i="0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Average Earnings</a:t>
                          </a:r>
                        </a:p>
                      </a:txBody>
                      <a:tcPr marL="4988" marR="4988" marT="4988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500" b="0" i="1" u="none" strike="noStrike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√</m:t>
                                </m:r>
                              </m:oMath>
                            </m:oMathPara>
                          </a14:m>
                          <a:endParaRPr lang="en-US" sz="5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4988" marR="4988" marT="4988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500" b="0" i="1" u="none" strike="noStrike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√</m:t>
                                </m:r>
                              </m:oMath>
                            </m:oMathPara>
                          </a14:m>
                          <a:endParaRPr lang="en-US" sz="5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4988" marR="4988" marT="4988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en-US" sz="5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4988" marR="4988" marT="4988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500" b="0" i="1" u="none" strike="noStrike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√</m:t>
                                </m:r>
                              </m:oMath>
                            </m:oMathPara>
                          </a14:m>
                          <a:endParaRPr lang="en-US" sz="5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4988" marR="4988" marT="4988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500" b="0" i="1" u="none" strike="noStrike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√</m:t>
                                </m:r>
                              </m:oMath>
                            </m:oMathPara>
                          </a14:m>
                          <a:endParaRPr lang="en-US" sz="5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4988" marR="4988" marT="4988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500" b="0" i="1" u="none" strike="noStrike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√</m:t>
                                </m:r>
                              </m:oMath>
                            </m:oMathPara>
                          </a14:m>
                          <a:endParaRPr lang="en-US" sz="5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4988" marR="4988" marT="4988" marB="0" anchor="ctr"/>
                    </a:tc>
                    <a:extLst>
                      <a:ext uri="{0D108BD9-81ED-4DB2-BD59-A6C34878D82A}">
                        <a16:rowId xmlns:a16="http://schemas.microsoft.com/office/drawing/2014/main" val="3066899951"/>
                      </a:ext>
                    </a:extLst>
                  </a:tr>
                  <a:tr h="18652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500" b="0" i="0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Bunker Prices</a:t>
                          </a:r>
                        </a:p>
                      </a:txBody>
                      <a:tcPr marL="4988" marR="4988" marT="4988" marB="0"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en-US" sz="5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4988" marR="4988" marT="4988" marB="0"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en-US" sz="5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4988" marR="4988" marT="4988" marB="0"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en-US" sz="5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4988" marR="4988" marT="4988" marB="0"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en-US" sz="5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4988" marR="4988" marT="4988" marB="0"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en-US" sz="5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4988" marR="4988" marT="4988" marB="0"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en-US" sz="5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4988" marR="4988" marT="4988" marB="0"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67138144"/>
                      </a:ext>
                    </a:extLst>
                  </a:tr>
                  <a:tr h="264648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500" b="0" i="0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Total Container ships Number</a:t>
                          </a:r>
                        </a:p>
                      </a:txBody>
                      <a:tcPr marL="4988" marR="4988" marT="4988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en-US" sz="5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4988" marR="4988" marT="4988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en-US" sz="5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4988" marR="4988" marT="4988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en-US" sz="5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4988" marR="4988" marT="4988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en-US" sz="5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4988" marR="4988" marT="4988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500" b="0" i="1" u="none" strike="noStrike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√</m:t>
                                </m:r>
                              </m:oMath>
                            </m:oMathPara>
                          </a14:m>
                          <a:endParaRPr lang="en-US" sz="5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4988" marR="4988" marT="4988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500" b="0" i="1" u="none" strike="noStrike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√</m:t>
                                </m:r>
                              </m:oMath>
                            </m:oMathPara>
                          </a14:m>
                          <a:endParaRPr lang="en-US" sz="5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4988" marR="4988" marT="4988" marB="0" anchor="ctr"/>
                    </a:tc>
                    <a:extLst>
                      <a:ext uri="{0D108BD9-81ED-4DB2-BD59-A6C34878D82A}">
                        <a16:rowId xmlns:a16="http://schemas.microsoft.com/office/drawing/2014/main" val="759778228"/>
                      </a:ext>
                    </a:extLst>
                  </a:tr>
                  <a:tr h="18652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500" b="0" i="0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Total Container ships TEU</a:t>
                          </a:r>
                        </a:p>
                      </a:txBody>
                      <a:tcPr marL="4988" marR="4988" marT="4988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en-US" sz="5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4988" marR="4988" marT="4988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en-US" sz="5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4988" marR="4988" marT="4988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500" b="0" i="1" u="none" strike="noStrike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√</m:t>
                                </m:r>
                              </m:oMath>
                            </m:oMathPara>
                          </a14:m>
                          <a:endParaRPr lang="en-US" sz="5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4988" marR="4988" marT="4988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en-US" sz="5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4988" marR="4988" marT="4988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500" b="0" i="1" u="none" strike="noStrike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√</m:t>
                                </m:r>
                              </m:oMath>
                            </m:oMathPara>
                          </a14:m>
                          <a:endParaRPr lang="en-US" sz="5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4988" marR="4988" marT="4988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500" b="0" i="1" u="none" strike="noStrike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√</m:t>
                                </m:r>
                              </m:oMath>
                            </m:oMathPara>
                          </a14:m>
                          <a:endParaRPr lang="en-US" sz="5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4988" marR="4988" marT="4988" marB="0" anchor="ctr"/>
                    </a:tc>
                    <a:extLst>
                      <a:ext uri="{0D108BD9-81ED-4DB2-BD59-A6C34878D82A}">
                        <a16:rowId xmlns:a16="http://schemas.microsoft.com/office/drawing/2014/main" val="1652649214"/>
                      </a:ext>
                    </a:extLst>
                  </a:tr>
                  <a:tr h="18652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500" b="0" i="0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Newbuilding Prices(1650/1850 TEU)</a:t>
                          </a:r>
                        </a:p>
                      </a:txBody>
                      <a:tcPr marL="4988" marR="4988" marT="4988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en-US" sz="5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4988" marR="4988" marT="4988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en-US" sz="5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4988" marR="4988" marT="4988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500" b="0" i="1" u="none" strike="noStrike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√</m:t>
                                </m:r>
                              </m:oMath>
                            </m:oMathPara>
                          </a14:m>
                          <a:endParaRPr lang="en-US" sz="5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4988" marR="4988" marT="4988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en-US" sz="5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4988" marR="4988" marT="4988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500" b="0" i="1" u="none" strike="noStrike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√</m:t>
                                </m:r>
                              </m:oMath>
                            </m:oMathPara>
                          </a14:m>
                          <a:endParaRPr lang="en-US" sz="5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4988" marR="4988" marT="4988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500" b="0" i="1" u="none" strike="noStrike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√</m:t>
                                </m:r>
                              </m:oMath>
                            </m:oMathPara>
                          </a14:m>
                          <a:endParaRPr lang="en-US" sz="5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4988" marR="4988" marT="4988" marB="0" anchor="ctr"/>
                    </a:tc>
                    <a:extLst>
                      <a:ext uri="{0D108BD9-81ED-4DB2-BD59-A6C34878D82A}">
                        <a16:rowId xmlns:a16="http://schemas.microsoft.com/office/drawing/2014/main" val="2653069272"/>
                      </a:ext>
                    </a:extLst>
                  </a:tr>
                  <a:tr h="18652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500" b="0" i="0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Newbuilding Prices(13000/14000 TEU)</a:t>
                          </a:r>
                        </a:p>
                      </a:txBody>
                      <a:tcPr marL="4988" marR="4988" marT="4988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500" b="0" i="1" u="none" strike="noStrike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√</m:t>
                                </m:r>
                              </m:oMath>
                            </m:oMathPara>
                          </a14:m>
                          <a:endParaRPr lang="en-US" sz="5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4988" marR="4988" marT="4988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en-US" sz="5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4988" marR="4988" marT="4988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en-US" sz="5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4988" marR="4988" marT="4988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500" b="0" i="1" u="none" strike="noStrike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√</m:t>
                                </m:r>
                              </m:oMath>
                            </m:oMathPara>
                          </a14:m>
                          <a:endParaRPr lang="en-US" sz="5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4988" marR="4988" marT="4988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500" b="0" i="1" u="none" strike="noStrike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√</m:t>
                                </m:r>
                              </m:oMath>
                            </m:oMathPara>
                          </a14:m>
                          <a:endParaRPr lang="en-US" sz="5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4988" marR="4988" marT="4988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500" b="0" i="1" u="none" strike="noStrike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√</m:t>
                                </m:r>
                              </m:oMath>
                            </m:oMathPara>
                          </a14:m>
                          <a:endParaRPr lang="en-US" sz="5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4988" marR="4988" marT="4988" marB="0" anchor="ctr"/>
                    </a:tc>
                    <a:extLst>
                      <a:ext uri="{0D108BD9-81ED-4DB2-BD59-A6C34878D82A}">
                        <a16:rowId xmlns:a16="http://schemas.microsoft.com/office/drawing/2014/main" val="96545984"/>
                      </a:ext>
                    </a:extLst>
                  </a:tr>
                  <a:tr h="18652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500" b="0" i="0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Newbuilding Prices(3500/4000 TEU)</a:t>
                          </a:r>
                        </a:p>
                      </a:txBody>
                      <a:tcPr marL="4988" marR="4988" marT="4988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500" b="0" i="1" u="none" strike="noStrike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√</m:t>
                                </m:r>
                              </m:oMath>
                            </m:oMathPara>
                          </a14:m>
                          <a:endParaRPr lang="en-US" sz="5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4988" marR="4988" marT="4988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500" b="0" i="1" u="none" strike="noStrike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√</m:t>
                                </m:r>
                              </m:oMath>
                            </m:oMathPara>
                          </a14:m>
                          <a:endParaRPr lang="en-US" sz="5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4988" marR="4988" marT="4988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500" b="0" i="1" u="none" strike="noStrike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√</m:t>
                                </m:r>
                              </m:oMath>
                            </m:oMathPara>
                          </a14:m>
                          <a:endParaRPr lang="en-US" sz="5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4988" marR="4988" marT="4988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500" b="0" i="1" u="none" strike="noStrike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√</m:t>
                                </m:r>
                              </m:oMath>
                            </m:oMathPara>
                          </a14:m>
                          <a:endParaRPr lang="en-US" sz="5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4988" marR="4988" marT="4988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500" b="0" i="1" u="none" strike="noStrike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√</m:t>
                                </m:r>
                              </m:oMath>
                            </m:oMathPara>
                          </a14:m>
                          <a:endParaRPr lang="en-US" sz="5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4988" marR="4988" marT="4988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500" b="0" i="1" u="none" strike="noStrike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√</m:t>
                                </m:r>
                              </m:oMath>
                            </m:oMathPara>
                          </a14:m>
                          <a:endParaRPr lang="en-US" sz="5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4988" marR="4988" marT="4988" marB="0" anchor="ctr"/>
                    </a:tc>
                    <a:extLst>
                      <a:ext uri="{0D108BD9-81ED-4DB2-BD59-A6C34878D82A}">
                        <a16:rowId xmlns:a16="http://schemas.microsoft.com/office/drawing/2014/main" val="179804143"/>
                      </a:ext>
                    </a:extLst>
                  </a:tr>
                  <a:tr h="18652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500" b="0" i="0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Newbuilding Prices(13000/13500 TEU)</a:t>
                          </a:r>
                        </a:p>
                      </a:txBody>
                      <a:tcPr marL="4988" marR="4988" marT="4988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500" b="0" i="1" u="none" strike="noStrike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√</m:t>
                                </m:r>
                              </m:oMath>
                            </m:oMathPara>
                          </a14:m>
                          <a:endParaRPr lang="en-US" sz="5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4988" marR="4988" marT="4988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500" b="0" i="1" u="none" strike="noStrike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√</m:t>
                                </m:r>
                              </m:oMath>
                            </m:oMathPara>
                          </a14:m>
                          <a:endParaRPr lang="en-US" sz="5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4988" marR="4988" marT="4988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en-US" sz="5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4988" marR="4988" marT="4988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500" b="0" i="1" u="none" strike="noStrike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√</m:t>
                                </m:r>
                              </m:oMath>
                            </m:oMathPara>
                          </a14:m>
                          <a:endParaRPr lang="en-US" sz="5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4988" marR="4988" marT="4988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500" b="0" i="1" u="none" strike="noStrike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√</m:t>
                                </m:r>
                              </m:oMath>
                            </m:oMathPara>
                          </a14:m>
                          <a:endParaRPr lang="en-US" sz="5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4988" marR="4988" marT="4988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500" b="0" i="1" u="none" strike="noStrike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√</m:t>
                                </m:r>
                              </m:oMath>
                            </m:oMathPara>
                          </a14:m>
                          <a:endParaRPr lang="en-US" sz="5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4988" marR="4988" marT="4988" marB="0" anchor="ctr"/>
                    </a:tc>
                    <a:extLst>
                      <a:ext uri="{0D108BD9-81ED-4DB2-BD59-A6C34878D82A}">
                        <a16:rowId xmlns:a16="http://schemas.microsoft.com/office/drawing/2014/main" val="2175176459"/>
                      </a:ext>
                    </a:extLst>
                  </a:tr>
                  <a:tr h="125621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500" b="0" i="0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5 Year Finance based on Libor</a:t>
                          </a:r>
                        </a:p>
                      </a:txBody>
                      <a:tcPr marL="4988" marR="4988" marT="4988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en-US" sz="5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4988" marR="4988" marT="4988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en-US" sz="5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4988" marR="4988" marT="4988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en-US" sz="5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4988" marR="4988" marT="4988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en-US" sz="5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4988" marR="4988" marT="4988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500" b="0" i="1" u="none" strike="noStrike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√</m:t>
                                </m:r>
                              </m:oMath>
                            </m:oMathPara>
                          </a14:m>
                          <a:endParaRPr lang="en-US" sz="5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4988" marR="4988" marT="4988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500" b="0" i="1" u="none" strike="noStrike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√</m:t>
                                </m:r>
                              </m:oMath>
                            </m:oMathPara>
                          </a14:m>
                          <a:endParaRPr lang="en-US" sz="5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4988" marR="4988" marT="4988" marB="0" anchor="ctr"/>
                    </a:tc>
                    <a:extLst>
                      <a:ext uri="{0D108BD9-81ED-4DB2-BD59-A6C34878D82A}">
                        <a16:rowId xmlns:a16="http://schemas.microsoft.com/office/drawing/2014/main" val="4162554560"/>
                      </a:ext>
                    </a:extLst>
                  </a:tr>
                  <a:tr h="178244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500" b="0" i="0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Port congestion index</a:t>
                          </a:r>
                        </a:p>
                      </a:txBody>
                      <a:tcPr marL="4988" marR="4988" marT="4988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en-US" sz="5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4988" marR="4988" marT="4988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500" b="0" i="1" u="none" strike="noStrike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√</m:t>
                                </m:r>
                              </m:oMath>
                            </m:oMathPara>
                          </a14:m>
                          <a:endParaRPr lang="en-US" sz="5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4988" marR="4988" marT="4988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500" b="0" i="1" u="none" strike="noStrike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√</m:t>
                                </m:r>
                              </m:oMath>
                            </m:oMathPara>
                          </a14:m>
                          <a:endParaRPr lang="en-US" sz="5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4988" marR="4988" marT="4988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en-US" sz="5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4988" marR="4988" marT="4988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en-US" sz="5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4988" marR="4988" marT="4988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500" b="0" i="1" u="none" strike="noStrike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√</m:t>
                                </m:r>
                              </m:oMath>
                            </m:oMathPara>
                          </a14:m>
                          <a:endParaRPr lang="en-US" sz="5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4988" marR="4988" marT="4988" marB="0" anchor="ctr"/>
                    </a:tc>
                    <a:extLst>
                      <a:ext uri="{0D108BD9-81ED-4DB2-BD59-A6C34878D82A}">
                        <a16:rowId xmlns:a16="http://schemas.microsoft.com/office/drawing/2014/main" val="968055235"/>
                      </a:ext>
                    </a:extLst>
                  </a:tr>
                  <a:tr h="148322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500" b="0" i="0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Port congestion index-East coast North America</a:t>
                          </a:r>
                        </a:p>
                      </a:txBody>
                      <a:tcPr marL="4988" marR="4988" marT="4988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500" b="0" i="1" u="none" strike="noStrike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√</m:t>
                                </m:r>
                              </m:oMath>
                            </m:oMathPara>
                          </a14:m>
                          <a:endParaRPr lang="en-US" sz="5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4988" marR="4988" marT="4988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en-US" sz="5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4988" marR="4988" marT="4988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500" b="0" i="1" u="none" strike="noStrike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√</m:t>
                                </m:r>
                              </m:oMath>
                            </m:oMathPara>
                          </a14:m>
                          <a:endParaRPr lang="en-US" sz="5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4988" marR="4988" marT="4988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en-US" sz="5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4988" marR="4988" marT="4988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en-US" sz="5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4988" marR="4988" marT="4988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en-US" sz="5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4988" marR="4988" marT="4988" marB="0" anchor="ctr"/>
                    </a:tc>
                    <a:extLst>
                      <a:ext uri="{0D108BD9-81ED-4DB2-BD59-A6C34878D82A}">
                        <a16:rowId xmlns:a16="http://schemas.microsoft.com/office/drawing/2014/main" val="3989575932"/>
                      </a:ext>
                    </a:extLst>
                  </a:tr>
                  <a:tr h="148322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500" b="0" i="0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Port congestion index-West coast North America</a:t>
                          </a:r>
                        </a:p>
                      </a:txBody>
                      <a:tcPr marL="4988" marR="4988" marT="4988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500" b="0" i="1" u="none" strike="noStrike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√</m:t>
                                </m:r>
                              </m:oMath>
                            </m:oMathPara>
                          </a14:m>
                          <a:endParaRPr lang="en-US" sz="5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4988" marR="4988" marT="4988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en-US" sz="5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4988" marR="4988" marT="4988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500" b="0" i="1" u="none" strike="noStrike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√</m:t>
                                </m:r>
                              </m:oMath>
                            </m:oMathPara>
                          </a14:m>
                          <a:endParaRPr lang="en-US" sz="5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4988" marR="4988" marT="4988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en-US" sz="5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4988" marR="4988" marT="4988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500" b="0" i="1" u="none" strike="noStrike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√</m:t>
                                </m:r>
                              </m:oMath>
                            </m:oMathPara>
                          </a14:m>
                          <a:endParaRPr lang="en-US" sz="5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4988" marR="4988" marT="4988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500" b="0" i="1" u="none" strike="noStrike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√</m:t>
                                </m:r>
                              </m:oMath>
                            </m:oMathPara>
                          </a14:m>
                          <a:endParaRPr lang="en-US" sz="5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4988" marR="4988" marT="4988" marB="0" anchor="ctr"/>
                    </a:tc>
                    <a:extLst>
                      <a:ext uri="{0D108BD9-81ED-4DB2-BD59-A6C34878D82A}">
                        <a16:rowId xmlns:a16="http://schemas.microsoft.com/office/drawing/2014/main" val="245086585"/>
                      </a:ext>
                    </a:extLst>
                  </a:tr>
                  <a:tr h="148322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500" b="0" i="0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Port congestion index-United Kingdom</a:t>
                          </a:r>
                        </a:p>
                      </a:txBody>
                      <a:tcPr marL="4988" marR="4988" marT="4988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500" b="0" i="1" u="none" strike="noStrike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√</m:t>
                                </m:r>
                              </m:oMath>
                            </m:oMathPara>
                          </a14:m>
                          <a:endParaRPr lang="en-US" sz="5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4988" marR="4988" marT="4988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en-US" sz="5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4988" marR="4988" marT="4988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en-US" sz="5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4988" marR="4988" marT="4988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en-US" sz="5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4988" marR="4988" marT="4988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en-US" sz="5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4988" marR="4988" marT="4988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en-US" sz="5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4988" marR="4988" marT="4988" marB="0" anchor="ctr"/>
                    </a:tc>
                    <a:extLst>
                      <a:ext uri="{0D108BD9-81ED-4DB2-BD59-A6C34878D82A}">
                        <a16:rowId xmlns:a16="http://schemas.microsoft.com/office/drawing/2014/main" val="520735932"/>
                      </a:ext>
                    </a:extLst>
                  </a:tr>
                  <a:tr h="148322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500" b="0" i="0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Port congestion index-Mediterranean/Black Sea</a:t>
                          </a:r>
                        </a:p>
                      </a:txBody>
                      <a:tcPr marL="4988" marR="4988" marT="4988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en-US" sz="5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4988" marR="4988" marT="4988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en-US" sz="5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4988" marR="4988" marT="4988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en-US" sz="5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4988" marR="4988" marT="4988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en-US" sz="5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4988" marR="4988" marT="4988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en-US" sz="5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4988" marR="4988" marT="4988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en-US" sz="5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4988" marR="4988" marT="4988" marB="0" anchor="ctr"/>
                    </a:tc>
                    <a:extLst>
                      <a:ext uri="{0D108BD9-81ED-4DB2-BD59-A6C34878D82A}">
                        <a16:rowId xmlns:a16="http://schemas.microsoft.com/office/drawing/2014/main" val="2154801300"/>
                      </a:ext>
                    </a:extLst>
                  </a:tr>
                  <a:tr h="148322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500" b="0" i="0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Port congestion index-East Asia</a:t>
                          </a:r>
                        </a:p>
                      </a:txBody>
                      <a:tcPr marL="4988" marR="4988" marT="4988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en-US" sz="5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4988" marR="4988" marT="4988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en-US" sz="5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4988" marR="4988" marT="4988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en-US" sz="5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4988" marR="4988" marT="4988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en-US" sz="5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4988" marR="4988" marT="4988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en-US" sz="5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4988" marR="4988" marT="4988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en-US" sz="5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4988" marR="4988" marT="4988" marB="0" anchor="ctr"/>
                    </a:tc>
                    <a:extLst>
                      <a:ext uri="{0D108BD9-81ED-4DB2-BD59-A6C34878D82A}">
                        <a16:rowId xmlns:a16="http://schemas.microsoft.com/office/drawing/2014/main" val="667990191"/>
                      </a:ext>
                    </a:extLst>
                  </a:tr>
                  <a:tr h="148322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500" b="0" i="0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Port congestion index-South East Asia</a:t>
                          </a:r>
                        </a:p>
                      </a:txBody>
                      <a:tcPr marL="4988" marR="4988" marT="4988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en-US" sz="5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4988" marR="4988" marT="4988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en-US" sz="5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4988" marR="4988" marT="4988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500" b="0" i="1" u="none" strike="noStrike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√</m:t>
                                </m:r>
                              </m:oMath>
                            </m:oMathPara>
                          </a14:m>
                          <a:endParaRPr lang="en-US" sz="5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4988" marR="4988" marT="4988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en-US" sz="5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4988" marR="4988" marT="4988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en-US" sz="5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4988" marR="4988" marT="4988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en-US" sz="5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4988" marR="4988" marT="4988" marB="0" anchor="ctr"/>
                    </a:tc>
                    <a:extLst>
                      <a:ext uri="{0D108BD9-81ED-4DB2-BD59-A6C34878D82A}">
                        <a16:rowId xmlns:a16="http://schemas.microsoft.com/office/drawing/2014/main" val="2115730630"/>
                      </a:ext>
                    </a:extLst>
                  </a:tr>
                  <a:tr h="148322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500" b="0" i="0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Port congestion index-China</a:t>
                          </a:r>
                        </a:p>
                      </a:txBody>
                      <a:tcPr marL="4988" marR="4988" marT="4988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en-US" sz="5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4988" marR="4988" marT="4988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en-US" sz="5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4988" marR="4988" marT="4988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500" b="0" i="1" u="none" strike="noStrike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√</m:t>
                                </m:r>
                              </m:oMath>
                            </m:oMathPara>
                          </a14:m>
                          <a:endParaRPr lang="en-US" sz="5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4988" marR="4988" marT="4988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en-US" sz="5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4988" marR="4988" marT="4988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en-US" sz="5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4988" marR="4988" marT="4988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en-US" sz="5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4988" marR="4988" marT="4988" marB="0"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0820902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표 2">
                <a:extLst>
                  <a:ext uri="{FF2B5EF4-FFF2-40B4-BE49-F238E27FC236}">
                    <a16:creationId xmlns:a16="http://schemas.microsoft.com/office/drawing/2014/main" id="{5CC7A921-2303-DB40-F78B-775AEABAEF08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20891" y="1625603"/>
              <a:ext cx="3147742" cy="3100437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651577">
                      <a:extLst>
                        <a:ext uri="{9D8B030D-6E8A-4147-A177-3AD203B41FA5}">
                          <a16:colId xmlns:a16="http://schemas.microsoft.com/office/drawing/2014/main" val="2443056641"/>
                        </a:ext>
                      </a:extLst>
                    </a:gridCol>
                    <a:gridCol w="179285">
                      <a:extLst>
                        <a:ext uri="{9D8B030D-6E8A-4147-A177-3AD203B41FA5}">
                          <a16:colId xmlns:a16="http://schemas.microsoft.com/office/drawing/2014/main" val="2678702816"/>
                        </a:ext>
                      </a:extLst>
                    </a:gridCol>
                    <a:gridCol w="212282">
                      <a:extLst>
                        <a:ext uri="{9D8B030D-6E8A-4147-A177-3AD203B41FA5}">
                          <a16:colId xmlns:a16="http://schemas.microsoft.com/office/drawing/2014/main" val="2746724628"/>
                        </a:ext>
                      </a:extLst>
                    </a:gridCol>
                    <a:gridCol w="174888">
                      <a:extLst>
                        <a:ext uri="{9D8B030D-6E8A-4147-A177-3AD203B41FA5}">
                          <a16:colId xmlns:a16="http://schemas.microsoft.com/office/drawing/2014/main" val="3628037828"/>
                        </a:ext>
                      </a:extLst>
                    </a:gridCol>
                    <a:gridCol w="193759">
                      <a:extLst>
                        <a:ext uri="{9D8B030D-6E8A-4147-A177-3AD203B41FA5}">
                          <a16:colId xmlns:a16="http://schemas.microsoft.com/office/drawing/2014/main" val="3238208927"/>
                        </a:ext>
                      </a:extLst>
                    </a:gridCol>
                    <a:gridCol w="347532">
                      <a:extLst>
                        <a:ext uri="{9D8B030D-6E8A-4147-A177-3AD203B41FA5}">
                          <a16:colId xmlns:a16="http://schemas.microsoft.com/office/drawing/2014/main" val="3179252879"/>
                        </a:ext>
                      </a:extLst>
                    </a:gridCol>
                    <a:gridCol w="388419">
                      <a:extLst>
                        <a:ext uri="{9D8B030D-6E8A-4147-A177-3AD203B41FA5}">
                          <a16:colId xmlns:a16="http://schemas.microsoft.com/office/drawing/2014/main" val="1451931334"/>
                        </a:ext>
                      </a:extLst>
                    </a:gridCol>
                  </a:tblGrid>
                  <a:tr h="118382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4988" marR="4988" marT="4988" marB="0" anchor="ctr">
                        <a:blipFill>
                          <a:blip r:embed="rId2"/>
                          <a:stretch>
                            <a:fillRect l="-368" t="-5263" r="-91176" b="-25947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4988" marR="4988" marT="4988" marB="0" anchor="ctr">
                        <a:blipFill>
                          <a:blip r:embed="rId2"/>
                          <a:stretch>
                            <a:fillRect l="-941379" t="-5263" r="-755172" b="-25947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4988" marR="4988" marT="4988" marB="0" anchor="ctr">
                        <a:blipFill>
                          <a:blip r:embed="rId2"/>
                          <a:stretch>
                            <a:fillRect l="-862857" t="-5263" r="-525714" b="-25947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4988" marR="4988" marT="4988" marB="0" anchor="ctr">
                        <a:blipFill>
                          <a:blip r:embed="rId2"/>
                          <a:stretch>
                            <a:fillRect l="-1162069" t="-5263" r="-534483" b="-25947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4988" marR="4988" marT="4988" marB="0" anchor="ctr">
                        <a:blipFill>
                          <a:blip r:embed="rId2"/>
                          <a:stretch>
                            <a:fillRect l="-1143750" t="-5263" r="-384375" b="-25947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4988" marR="4988" marT="4988" marB="0" anchor="ctr">
                        <a:blipFill>
                          <a:blip r:embed="rId2"/>
                          <a:stretch>
                            <a:fillRect l="-698246" t="-5263" r="-115789" b="-25947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4988" marR="4988" marT="4988" marB="0" anchor="ctr">
                        <a:blipFill>
                          <a:blip r:embed="rId2"/>
                          <a:stretch>
                            <a:fillRect l="-710938" t="-5263" r="-3125" b="-259473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9834350"/>
                      </a:ext>
                    </a:extLst>
                  </a:tr>
                  <a:tr h="128063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500" b="0" i="0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Target variable: SCFI</a:t>
                          </a:r>
                        </a:p>
                      </a:txBody>
                      <a:tcPr marL="4988" marR="4988" marT="4988" marB="0" anchor="ctr"/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4988" marR="4988" marT="4988" marB="0" anchor="ctr">
                        <a:blipFill>
                          <a:blip r:embed="rId2"/>
                          <a:stretch>
                            <a:fillRect l="-941379" t="-90909" r="-755172" b="-21409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4988" marR="4988" marT="4988" marB="0" anchor="ctr">
                        <a:blipFill>
                          <a:blip r:embed="rId2"/>
                          <a:stretch>
                            <a:fillRect l="-862857" t="-90909" r="-525714" b="-21409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4988" marR="4988" marT="4988" marB="0" anchor="ctr">
                        <a:blipFill>
                          <a:blip r:embed="rId2"/>
                          <a:stretch>
                            <a:fillRect l="-1162069" t="-90909" r="-534483" b="-21409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4988" marR="4988" marT="4988" marB="0" anchor="ctr">
                        <a:blipFill>
                          <a:blip r:embed="rId2"/>
                          <a:stretch>
                            <a:fillRect l="-1143750" t="-90909" r="-384375" b="-21409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4988" marR="4988" marT="4988" marB="0" anchor="ctr">
                        <a:blipFill>
                          <a:blip r:embed="rId2"/>
                          <a:stretch>
                            <a:fillRect l="-698246" t="-90909" r="-115789" b="-21409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4988" marR="4988" marT="4988" marB="0" anchor="ctr">
                        <a:blipFill>
                          <a:blip r:embed="rId2"/>
                          <a:stretch>
                            <a:fillRect l="-710938" t="-90909" r="-3125" b="-214090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67766777"/>
                      </a:ext>
                    </a:extLst>
                  </a:tr>
                  <a:tr h="128063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500" b="0" i="0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Average Earnings</a:t>
                          </a:r>
                        </a:p>
                      </a:txBody>
                      <a:tcPr marL="4988" marR="4988" marT="4988" marB="0" anchor="ctr"/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4988" marR="4988" marT="4988" marB="0" anchor="ctr">
                        <a:blipFill>
                          <a:blip r:embed="rId2"/>
                          <a:stretch>
                            <a:fillRect l="-941379" t="-200000" r="-755172" b="-2142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4988" marR="4988" marT="4988" marB="0" anchor="ctr">
                        <a:blipFill>
                          <a:blip r:embed="rId2"/>
                          <a:stretch>
                            <a:fillRect l="-862857" t="-200000" r="-525714" b="-2142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en-US" sz="5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4988" marR="4988" marT="4988" marB="0" anchor="ctr"/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4988" marR="4988" marT="4988" marB="0" anchor="ctr">
                        <a:blipFill>
                          <a:blip r:embed="rId2"/>
                          <a:stretch>
                            <a:fillRect l="-1143750" t="-200000" r="-384375" b="-2142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4988" marR="4988" marT="4988" marB="0" anchor="ctr">
                        <a:blipFill>
                          <a:blip r:embed="rId2"/>
                          <a:stretch>
                            <a:fillRect l="-698246" t="-200000" r="-115789" b="-2142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4988" marR="4988" marT="4988" marB="0" anchor="ctr">
                        <a:blipFill>
                          <a:blip r:embed="rId2"/>
                          <a:stretch>
                            <a:fillRect l="-710938" t="-200000" r="-3125" b="-214285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66899951"/>
                      </a:ext>
                    </a:extLst>
                  </a:tr>
                  <a:tr h="18652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500" b="0" i="0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Bunker Prices</a:t>
                          </a:r>
                        </a:p>
                      </a:txBody>
                      <a:tcPr marL="4988" marR="4988" marT="4988" marB="0"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en-US" sz="5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4988" marR="4988" marT="4988" marB="0"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en-US" sz="5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4988" marR="4988" marT="4988" marB="0"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en-US" sz="5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4988" marR="4988" marT="4988" marB="0"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en-US" sz="5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4988" marR="4988" marT="4988" marB="0"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en-US" sz="5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4988" marR="4988" marT="4988" marB="0"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en-US" sz="5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4988" marR="4988" marT="4988" marB="0"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67138144"/>
                      </a:ext>
                    </a:extLst>
                  </a:tr>
                  <a:tr h="264648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500" b="0" i="0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Total Container ships Number</a:t>
                          </a:r>
                        </a:p>
                      </a:txBody>
                      <a:tcPr marL="4988" marR="4988" marT="4988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en-US" sz="5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4988" marR="4988" marT="4988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en-US" sz="5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4988" marR="4988" marT="4988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en-US" sz="5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4988" marR="4988" marT="4988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en-US" sz="5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4988" marR="4988" marT="4988" marB="0" anchor="ctr"/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4988" marR="4988" marT="4988" marB="0" anchor="ctr">
                        <a:blipFill>
                          <a:blip r:embed="rId2"/>
                          <a:stretch>
                            <a:fillRect l="-698246" t="-211364" r="-115789" b="-8545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4988" marR="4988" marT="4988" marB="0" anchor="ctr">
                        <a:blipFill>
                          <a:blip r:embed="rId2"/>
                          <a:stretch>
                            <a:fillRect l="-710938" t="-211364" r="-3125" b="-85454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59778228"/>
                      </a:ext>
                    </a:extLst>
                  </a:tr>
                  <a:tr h="18652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500" b="0" i="0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Total Container ships TEU</a:t>
                          </a:r>
                        </a:p>
                      </a:txBody>
                      <a:tcPr marL="4988" marR="4988" marT="4988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en-US" sz="5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4988" marR="4988" marT="4988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en-US" sz="5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4988" marR="4988" marT="4988" marB="0" anchor="ctr"/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4988" marR="4988" marT="4988" marB="0" anchor="ctr">
                        <a:blipFill>
                          <a:blip r:embed="rId2"/>
                          <a:stretch>
                            <a:fillRect l="-1162069" t="-441935" r="-534483" b="-11129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en-US" sz="5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4988" marR="4988" marT="4988" marB="0" anchor="ctr"/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4988" marR="4988" marT="4988" marB="0" anchor="ctr">
                        <a:blipFill>
                          <a:blip r:embed="rId2"/>
                          <a:stretch>
                            <a:fillRect l="-698246" t="-441935" r="-115789" b="-11129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4988" marR="4988" marT="4988" marB="0" anchor="ctr">
                        <a:blipFill>
                          <a:blip r:embed="rId2"/>
                          <a:stretch>
                            <a:fillRect l="-710938" t="-441935" r="-3125" b="-11129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52649214"/>
                      </a:ext>
                    </a:extLst>
                  </a:tr>
                  <a:tr h="18652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500" b="0" i="0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Newbuilding Prices(1650/1850 TEU)</a:t>
                          </a:r>
                        </a:p>
                      </a:txBody>
                      <a:tcPr marL="4988" marR="4988" marT="4988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en-US" sz="5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4988" marR="4988" marT="4988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en-US" sz="5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4988" marR="4988" marT="4988" marB="0" anchor="ctr"/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4988" marR="4988" marT="4988" marB="0" anchor="ctr">
                        <a:blipFill>
                          <a:blip r:embed="rId2"/>
                          <a:stretch>
                            <a:fillRect l="-1162069" t="-560000" r="-534483" b="-105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en-US" sz="5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4988" marR="4988" marT="4988" marB="0" anchor="ctr"/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4988" marR="4988" marT="4988" marB="0" anchor="ctr">
                        <a:blipFill>
                          <a:blip r:embed="rId2"/>
                          <a:stretch>
                            <a:fillRect l="-698246" t="-560000" r="-115789" b="-105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4988" marR="4988" marT="4988" marB="0" anchor="ctr">
                        <a:blipFill>
                          <a:blip r:embed="rId2"/>
                          <a:stretch>
                            <a:fillRect l="-710938" t="-560000" r="-3125" b="-105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53069272"/>
                      </a:ext>
                    </a:extLst>
                  </a:tr>
                  <a:tr h="18652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500" b="0" i="0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Newbuilding Prices(13000/14000 TEU)</a:t>
                          </a:r>
                        </a:p>
                      </a:txBody>
                      <a:tcPr marL="4988" marR="4988" marT="4988" marB="0" anchor="ctr"/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4988" marR="4988" marT="4988" marB="0" anchor="ctr">
                        <a:blipFill>
                          <a:blip r:embed="rId2"/>
                          <a:stretch>
                            <a:fillRect l="-941379" t="-638710" r="-755172" b="-9161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en-US" sz="5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4988" marR="4988" marT="4988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en-US" sz="5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4988" marR="4988" marT="4988" marB="0" anchor="ctr"/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4988" marR="4988" marT="4988" marB="0" anchor="ctr">
                        <a:blipFill>
                          <a:blip r:embed="rId2"/>
                          <a:stretch>
                            <a:fillRect l="-1143750" t="-638710" r="-384375" b="-9161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4988" marR="4988" marT="4988" marB="0" anchor="ctr">
                        <a:blipFill>
                          <a:blip r:embed="rId2"/>
                          <a:stretch>
                            <a:fillRect l="-698246" t="-638710" r="-115789" b="-9161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4988" marR="4988" marT="4988" marB="0" anchor="ctr">
                        <a:blipFill>
                          <a:blip r:embed="rId2"/>
                          <a:stretch>
                            <a:fillRect l="-710938" t="-638710" r="-3125" b="-91612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6545984"/>
                      </a:ext>
                    </a:extLst>
                  </a:tr>
                  <a:tr h="18652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500" b="0" i="0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Newbuilding Prices(3500/4000 TEU)</a:t>
                          </a:r>
                        </a:p>
                      </a:txBody>
                      <a:tcPr marL="4988" marR="4988" marT="4988" marB="0" anchor="ctr"/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4988" marR="4988" marT="4988" marB="0" anchor="ctr">
                        <a:blipFill>
                          <a:blip r:embed="rId2"/>
                          <a:stretch>
                            <a:fillRect l="-941379" t="-738710" r="-755172" b="-8161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4988" marR="4988" marT="4988" marB="0" anchor="ctr">
                        <a:blipFill>
                          <a:blip r:embed="rId2"/>
                          <a:stretch>
                            <a:fillRect l="-862857" t="-738710" r="-525714" b="-8161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4988" marR="4988" marT="4988" marB="0" anchor="ctr">
                        <a:blipFill>
                          <a:blip r:embed="rId2"/>
                          <a:stretch>
                            <a:fillRect l="-1162069" t="-738710" r="-534483" b="-8161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4988" marR="4988" marT="4988" marB="0" anchor="ctr">
                        <a:blipFill>
                          <a:blip r:embed="rId2"/>
                          <a:stretch>
                            <a:fillRect l="-1143750" t="-738710" r="-384375" b="-8161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4988" marR="4988" marT="4988" marB="0" anchor="ctr">
                        <a:blipFill>
                          <a:blip r:embed="rId2"/>
                          <a:stretch>
                            <a:fillRect l="-698246" t="-738710" r="-115789" b="-8161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4988" marR="4988" marT="4988" marB="0" anchor="ctr">
                        <a:blipFill>
                          <a:blip r:embed="rId2"/>
                          <a:stretch>
                            <a:fillRect l="-710938" t="-738710" r="-3125" b="-81612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9804143"/>
                      </a:ext>
                    </a:extLst>
                  </a:tr>
                  <a:tr h="18652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500" b="0" i="0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Newbuilding Prices(13000/13500 TEU)</a:t>
                          </a:r>
                        </a:p>
                      </a:txBody>
                      <a:tcPr marL="4988" marR="4988" marT="4988" marB="0" anchor="ctr"/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4988" marR="4988" marT="4988" marB="0" anchor="ctr">
                        <a:blipFill>
                          <a:blip r:embed="rId2"/>
                          <a:stretch>
                            <a:fillRect l="-941379" t="-866667" r="-755172" b="-74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4988" marR="4988" marT="4988" marB="0" anchor="ctr">
                        <a:blipFill>
                          <a:blip r:embed="rId2"/>
                          <a:stretch>
                            <a:fillRect l="-862857" t="-866667" r="-525714" b="-74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en-US" sz="5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4988" marR="4988" marT="4988" marB="0" anchor="ctr"/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4988" marR="4988" marT="4988" marB="0" anchor="ctr">
                        <a:blipFill>
                          <a:blip r:embed="rId2"/>
                          <a:stretch>
                            <a:fillRect l="-1143750" t="-866667" r="-384375" b="-74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4988" marR="4988" marT="4988" marB="0" anchor="ctr">
                        <a:blipFill>
                          <a:blip r:embed="rId2"/>
                          <a:stretch>
                            <a:fillRect l="-698246" t="-866667" r="-115789" b="-74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4988" marR="4988" marT="4988" marB="0" anchor="ctr">
                        <a:blipFill>
                          <a:blip r:embed="rId2"/>
                          <a:stretch>
                            <a:fillRect l="-710938" t="-866667" r="-3125" b="-74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75176459"/>
                      </a:ext>
                    </a:extLst>
                  </a:tr>
                  <a:tr h="125621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500" b="0" i="0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5 Year Finance based on Libor</a:t>
                          </a:r>
                        </a:p>
                      </a:txBody>
                      <a:tcPr marL="4988" marR="4988" marT="4988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en-US" sz="5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4988" marR="4988" marT="4988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en-US" sz="5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4988" marR="4988" marT="4988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en-US" sz="5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4988" marR="4988" marT="4988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en-US" sz="5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4988" marR="4988" marT="4988" marB="0" anchor="ctr"/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4988" marR="4988" marT="4988" marB="0" anchor="ctr">
                        <a:blipFill>
                          <a:blip r:embed="rId2"/>
                          <a:stretch>
                            <a:fillRect l="-698246" t="-1380952" r="-115789" b="-9619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4988" marR="4988" marT="4988" marB="0" anchor="ctr">
                        <a:blipFill>
                          <a:blip r:embed="rId2"/>
                          <a:stretch>
                            <a:fillRect l="-710938" t="-1380952" r="-3125" b="-9619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62554560"/>
                      </a:ext>
                    </a:extLst>
                  </a:tr>
                  <a:tr h="178244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500" b="0" i="0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Port congestion index</a:t>
                          </a:r>
                        </a:p>
                      </a:txBody>
                      <a:tcPr marL="4988" marR="4988" marT="4988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en-US" sz="5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4988" marR="4988" marT="4988" marB="0" anchor="ctr"/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4988" marR="4988" marT="4988" marB="0" anchor="ctr">
                        <a:blipFill>
                          <a:blip r:embed="rId2"/>
                          <a:stretch>
                            <a:fillRect l="-862857" t="-1072414" r="-525714" b="-5965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4988" marR="4988" marT="4988" marB="0" anchor="ctr">
                        <a:blipFill>
                          <a:blip r:embed="rId2"/>
                          <a:stretch>
                            <a:fillRect l="-1162069" t="-1072414" r="-534483" b="-5965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en-US" sz="5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4988" marR="4988" marT="4988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en-US" sz="5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4988" marR="4988" marT="4988" marB="0" anchor="ctr"/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4988" marR="4988" marT="4988" marB="0" anchor="ctr">
                        <a:blipFill>
                          <a:blip r:embed="rId2"/>
                          <a:stretch>
                            <a:fillRect l="-710938" t="-1072414" r="-3125" b="-59655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68055235"/>
                      </a:ext>
                    </a:extLst>
                  </a:tr>
                  <a:tr h="148322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500" b="0" i="0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Port congestion index-East coast North America</a:t>
                          </a:r>
                        </a:p>
                      </a:txBody>
                      <a:tcPr marL="4988" marR="4988" marT="4988" marB="0" anchor="ctr"/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4988" marR="4988" marT="4988" marB="0" anchor="ctr">
                        <a:blipFill>
                          <a:blip r:embed="rId2"/>
                          <a:stretch>
                            <a:fillRect l="-941379" t="-1360000" r="-755172" b="-59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en-US" sz="5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4988" marR="4988" marT="4988" marB="0" anchor="ctr"/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4988" marR="4988" marT="4988" marB="0" anchor="ctr">
                        <a:blipFill>
                          <a:blip r:embed="rId2"/>
                          <a:stretch>
                            <a:fillRect l="-1162069" t="-1360000" r="-534483" b="-59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en-US" sz="5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4988" marR="4988" marT="4988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en-US" sz="5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4988" marR="4988" marT="4988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en-US" sz="5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4988" marR="4988" marT="4988" marB="0" anchor="ctr"/>
                    </a:tc>
                    <a:extLst>
                      <a:ext uri="{0D108BD9-81ED-4DB2-BD59-A6C34878D82A}">
                        <a16:rowId xmlns:a16="http://schemas.microsoft.com/office/drawing/2014/main" val="3989575932"/>
                      </a:ext>
                    </a:extLst>
                  </a:tr>
                  <a:tr h="148322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500" b="0" i="0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Port congestion index-West coast North America</a:t>
                          </a:r>
                        </a:p>
                      </a:txBody>
                      <a:tcPr marL="4988" marR="4988" marT="4988" marB="0" anchor="ctr"/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4988" marR="4988" marT="4988" marB="0" anchor="ctr">
                        <a:blipFill>
                          <a:blip r:embed="rId2"/>
                          <a:stretch>
                            <a:fillRect l="-941379" t="-1520833" r="-755172" b="-51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en-US" sz="5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4988" marR="4988" marT="4988" marB="0" anchor="ctr"/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4988" marR="4988" marT="4988" marB="0" anchor="ctr">
                        <a:blipFill>
                          <a:blip r:embed="rId2"/>
                          <a:stretch>
                            <a:fillRect l="-1162069" t="-1520833" r="-534483" b="-51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en-US" sz="5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4988" marR="4988" marT="4988" marB="0" anchor="ctr"/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4988" marR="4988" marT="4988" marB="0" anchor="ctr">
                        <a:blipFill>
                          <a:blip r:embed="rId2"/>
                          <a:stretch>
                            <a:fillRect l="-698246" t="-1520833" r="-115789" b="-51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4988" marR="4988" marT="4988" marB="0" anchor="ctr">
                        <a:blipFill>
                          <a:blip r:embed="rId2"/>
                          <a:stretch>
                            <a:fillRect l="-710938" t="-1520833" r="-3125" b="-51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5086585"/>
                      </a:ext>
                    </a:extLst>
                  </a:tr>
                  <a:tr h="148322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500" b="0" i="0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Port congestion index-United Kingdom</a:t>
                          </a:r>
                        </a:p>
                      </a:txBody>
                      <a:tcPr marL="4988" marR="4988" marT="4988" marB="0" anchor="ctr"/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4988" marR="4988" marT="4988" marB="0" anchor="ctr">
                        <a:blipFill>
                          <a:blip r:embed="rId2"/>
                          <a:stretch>
                            <a:fillRect l="-941379" t="-1620833" r="-755172" b="-41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en-US" sz="5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4988" marR="4988" marT="4988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en-US" sz="5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4988" marR="4988" marT="4988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en-US" sz="5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4988" marR="4988" marT="4988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en-US" sz="5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4988" marR="4988" marT="4988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en-US" sz="5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4988" marR="4988" marT="4988" marB="0" anchor="ctr"/>
                    </a:tc>
                    <a:extLst>
                      <a:ext uri="{0D108BD9-81ED-4DB2-BD59-A6C34878D82A}">
                        <a16:rowId xmlns:a16="http://schemas.microsoft.com/office/drawing/2014/main" val="520735932"/>
                      </a:ext>
                    </a:extLst>
                  </a:tr>
                  <a:tr h="148322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500" b="0" i="0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Port congestion index-Mediterranean/Black Sea</a:t>
                          </a:r>
                        </a:p>
                      </a:txBody>
                      <a:tcPr marL="4988" marR="4988" marT="4988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en-US" sz="5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4988" marR="4988" marT="4988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en-US" sz="5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4988" marR="4988" marT="4988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en-US" sz="5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4988" marR="4988" marT="4988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en-US" sz="5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4988" marR="4988" marT="4988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en-US" sz="5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4988" marR="4988" marT="4988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en-US" sz="5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4988" marR="4988" marT="4988" marB="0" anchor="ctr"/>
                    </a:tc>
                    <a:extLst>
                      <a:ext uri="{0D108BD9-81ED-4DB2-BD59-A6C34878D82A}">
                        <a16:rowId xmlns:a16="http://schemas.microsoft.com/office/drawing/2014/main" val="2154801300"/>
                      </a:ext>
                    </a:extLst>
                  </a:tr>
                  <a:tr h="148322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500" b="0" i="0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Port congestion index-East Asia</a:t>
                          </a:r>
                        </a:p>
                      </a:txBody>
                      <a:tcPr marL="4988" marR="4988" marT="4988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en-US" sz="5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4988" marR="4988" marT="4988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en-US" sz="5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4988" marR="4988" marT="4988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en-US" sz="5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4988" marR="4988" marT="4988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en-US" sz="5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4988" marR="4988" marT="4988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en-US" sz="5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4988" marR="4988" marT="4988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en-US" sz="5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4988" marR="4988" marT="4988" marB="0" anchor="ctr"/>
                    </a:tc>
                    <a:extLst>
                      <a:ext uri="{0D108BD9-81ED-4DB2-BD59-A6C34878D82A}">
                        <a16:rowId xmlns:a16="http://schemas.microsoft.com/office/drawing/2014/main" val="667990191"/>
                      </a:ext>
                    </a:extLst>
                  </a:tr>
                  <a:tr h="148322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500" b="0" i="0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Port congestion index-South East Asia</a:t>
                          </a:r>
                        </a:p>
                      </a:txBody>
                      <a:tcPr marL="4988" marR="4988" marT="4988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en-US" sz="5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4988" marR="4988" marT="4988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en-US" sz="5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4988" marR="4988" marT="4988" marB="0" anchor="ctr"/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4988" marR="4988" marT="4988" marB="0" anchor="ctr">
                        <a:blipFill>
                          <a:blip r:embed="rId2"/>
                          <a:stretch>
                            <a:fillRect l="-1162069" t="-1848000" r="-534483" b="-10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en-US" sz="5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4988" marR="4988" marT="4988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en-US" sz="5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4988" marR="4988" marT="4988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en-US" sz="5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4988" marR="4988" marT="4988" marB="0" anchor="ctr"/>
                    </a:tc>
                    <a:extLst>
                      <a:ext uri="{0D108BD9-81ED-4DB2-BD59-A6C34878D82A}">
                        <a16:rowId xmlns:a16="http://schemas.microsoft.com/office/drawing/2014/main" val="2115730630"/>
                      </a:ext>
                    </a:extLst>
                  </a:tr>
                  <a:tr h="148322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500" b="0" i="0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Port congestion index-China</a:t>
                          </a:r>
                        </a:p>
                      </a:txBody>
                      <a:tcPr marL="4988" marR="4988" marT="4988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en-US" sz="5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4988" marR="4988" marT="4988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en-US" sz="5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4988" marR="4988" marT="4988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4988" marR="4988" marT="4988" marB="0" anchor="ctr">
                        <a:blipFill>
                          <a:blip r:embed="rId2"/>
                          <a:stretch>
                            <a:fillRect l="-1162069" t="-2029167" r="-534483" b="-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en-US" sz="5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4988" marR="4988" marT="4988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en-US" sz="5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4988" marR="4988" marT="4988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en-US" sz="5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4988" marR="4988" marT="4988" marB="0"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0820902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표 3">
                <a:extLst>
                  <a:ext uri="{FF2B5EF4-FFF2-40B4-BE49-F238E27FC236}">
                    <a16:creationId xmlns:a16="http://schemas.microsoft.com/office/drawing/2014/main" id="{CE79A333-2627-D48B-1320-D348AA5E3008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619231" y="1625602"/>
              <a:ext cx="2984184" cy="3100437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65760">
                      <a:extLst>
                        <a:ext uri="{9D8B030D-6E8A-4147-A177-3AD203B41FA5}">
                          <a16:colId xmlns:a16="http://schemas.microsoft.com/office/drawing/2014/main" val="2443056641"/>
                        </a:ext>
                      </a:extLst>
                    </a:gridCol>
                    <a:gridCol w="169970">
                      <a:extLst>
                        <a:ext uri="{9D8B030D-6E8A-4147-A177-3AD203B41FA5}">
                          <a16:colId xmlns:a16="http://schemas.microsoft.com/office/drawing/2014/main" val="2678702816"/>
                        </a:ext>
                      </a:extLst>
                    </a:gridCol>
                    <a:gridCol w="201252">
                      <a:extLst>
                        <a:ext uri="{9D8B030D-6E8A-4147-A177-3AD203B41FA5}">
                          <a16:colId xmlns:a16="http://schemas.microsoft.com/office/drawing/2014/main" val="2746724628"/>
                        </a:ext>
                      </a:extLst>
                    </a:gridCol>
                    <a:gridCol w="165801">
                      <a:extLst>
                        <a:ext uri="{9D8B030D-6E8A-4147-A177-3AD203B41FA5}">
                          <a16:colId xmlns:a16="http://schemas.microsoft.com/office/drawing/2014/main" val="3628037828"/>
                        </a:ext>
                      </a:extLst>
                    </a:gridCol>
                    <a:gridCol w="183691">
                      <a:extLst>
                        <a:ext uri="{9D8B030D-6E8A-4147-A177-3AD203B41FA5}">
                          <a16:colId xmlns:a16="http://schemas.microsoft.com/office/drawing/2014/main" val="3238208927"/>
                        </a:ext>
                      </a:extLst>
                    </a:gridCol>
                    <a:gridCol w="329474">
                      <a:extLst>
                        <a:ext uri="{9D8B030D-6E8A-4147-A177-3AD203B41FA5}">
                          <a16:colId xmlns:a16="http://schemas.microsoft.com/office/drawing/2014/main" val="3179252879"/>
                        </a:ext>
                      </a:extLst>
                    </a:gridCol>
                    <a:gridCol w="368236">
                      <a:extLst>
                        <a:ext uri="{9D8B030D-6E8A-4147-A177-3AD203B41FA5}">
                          <a16:colId xmlns:a16="http://schemas.microsoft.com/office/drawing/2014/main" val="1451931334"/>
                        </a:ext>
                      </a:extLst>
                    </a:gridCol>
                  </a:tblGrid>
                  <a:tr h="118382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b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60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나눔스퀘어 Bold" panose="020B0600000101010101" pitchFamily="50" charset="-127"/>
                                    <a:cs typeface="Arial" panose="020B0604020202020204" pitchFamily="34" charset="0"/>
                                  </a:rPr>
                                  <m:t>𝐹𝑒𝑎𝑡𝑢𝑟𝑒</m:t>
                                </m:r>
                              </m:oMath>
                            </m:oMathPara>
                          </a14:m>
                          <a:endParaRPr lang="en-US" sz="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4988" marR="4988" marT="4988" marB="0" anchor="ctr">
                        <a:solidFill>
                          <a:schemeClr val="accent1">
                            <a:lumMod val="75000"/>
                            <a:alpha val="2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6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𝑃𝐶𝐶</m:t>
                                </m:r>
                              </m:oMath>
                            </m:oMathPara>
                          </a14:m>
                          <a:endParaRPr lang="en-US" sz="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4988" marR="4988" marT="4988" marB="0" anchor="ctr">
                        <a:solidFill>
                          <a:schemeClr val="accent1">
                            <a:lumMod val="75000"/>
                            <a:alpha val="2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6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𝐷𝑇𝑊</m:t>
                                </m:r>
                              </m:oMath>
                            </m:oMathPara>
                          </a14:m>
                          <a:endParaRPr lang="en-US" sz="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4988" marR="4988" marT="4988" marB="0" anchor="ctr">
                        <a:solidFill>
                          <a:schemeClr val="accent1">
                            <a:lumMod val="75000"/>
                            <a:alpha val="2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6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𝐹𝐴𝑆</m:t>
                                </m:r>
                              </m:oMath>
                            </m:oMathPara>
                          </a14:m>
                          <a:endParaRPr lang="en-US" sz="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4988" marR="4988" marT="4988" marB="0" anchor="ctr">
                        <a:solidFill>
                          <a:schemeClr val="accent1">
                            <a:lumMod val="75000"/>
                            <a:alpha val="2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6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𝑀𝑆𝐸</m:t>
                                </m:r>
                              </m:oMath>
                            </m:oMathPara>
                          </a14:m>
                          <a:endParaRPr lang="en-US" sz="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4988" marR="4988" marT="4988" marB="0" anchor="ctr">
                        <a:solidFill>
                          <a:schemeClr val="accent1">
                            <a:lumMod val="75000"/>
                            <a:alpha val="2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6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𝐼𝑚𝑔</m:t>
                                </m:r>
                                <m:r>
                                  <a:rPr lang="en-US" sz="6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2</m:t>
                                </m:r>
                                <m:r>
                                  <a:rPr lang="en-US" sz="6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𝑉𝑒𝑐</m:t>
                                </m:r>
                              </m:oMath>
                            </m:oMathPara>
                          </a14:m>
                          <a:endParaRPr lang="en-US" sz="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4988" marR="4988" marT="4988" marB="0" anchor="ctr">
                        <a:solidFill>
                          <a:schemeClr val="accent1">
                            <a:lumMod val="75000"/>
                            <a:alpha val="2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6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𝐸𝑛𝑠𝑒𝑚𝑏𝑙𝑒</m:t>
                                </m:r>
                              </m:oMath>
                            </m:oMathPara>
                          </a14:m>
                          <a:endParaRPr lang="en-US" sz="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4988" marR="4988" marT="4988" marB="0" anchor="ctr">
                        <a:solidFill>
                          <a:schemeClr val="accent1">
                            <a:lumMod val="75000"/>
                            <a:alpha val="2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9834350"/>
                      </a:ext>
                    </a:extLst>
                  </a:tr>
                  <a:tr h="128063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500" b="0" i="0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Target variable: SCFI</a:t>
                          </a:r>
                        </a:p>
                      </a:txBody>
                      <a:tcPr marL="4988" marR="4988" marT="4988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500" b="0" i="1" u="none" strike="noStrike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√</m:t>
                                </m:r>
                              </m:oMath>
                            </m:oMathPara>
                          </a14:m>
                          <a:endParaRPr lang="en-US" sz="5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4988" marR="4988" marT="4988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500" b="0" i="1" u="none" strike="noStrike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√</m:t>
                                </m:r>
                              </m:oMath>
                            </m:oMathPara>
                          </a14:m>
                          <a:endParaRPr lang="en-US" sz="5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4988" marR="4988" marT="4988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500" b="0" i="1" u="none" strike="noStrike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√</m:t>
                                </m:r>
                              </m:oMath>
                            </m:oMathPara>
                          </a14:m>
                          <a:endParaRPr lang="en-US" sz="5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4988" marR="4988" marT="4988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500" b="0" i="1" u="none" strike="noStrike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√</m:t>
                                </m:r>
                              </m:oMath>
                            </m:oMathPara>
                          </a14:m>
                          <a:endParaRPr lang="en-US" sz="5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4988" marR="4988" marT="4988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500" b="0" i="1" u="none" strike="noStrike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√</m:t>
                                </m:r>
                              </m:oMath>
                            </m:oMathPara>
                          </a14:m>
                          <a:endParaRPr lang="en-US" sz="5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4988" marR="4988" marT="4988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500" b="0" i="1" u="none" strike="noStrike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√</m:t>
                                </m:r>
                              </m:oMath>
                            </m:oMathPara>
                          </a14:m>
                          <a:endParaRPr lang="en-US" sz="5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4988" marR="4988" marT="4988" marB="0" anchor="ctr"/>
                    </a:tc>
                    <a:extLst>
                      <a:ext uri="{0D108BD9-81ED-4DB2-BD59-A6C34878D82A}">
                        <a16:rowId xmlns:a16="http://schemas.microsoft.com/office/drawing/2014/main" val="2767766777"/>
                      </a:ext>
                    </a:extLst>
                  </a:tr>
                  <a:tr h="128063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500" b="0" i="0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Average Earnings</a:t>
                          </a:r>
                        </a:p>
                      </a:txBody>
                      <a:tcPr marL="4988" marR="4988" marT="4988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500" b="0" i="1" u="none" strike="noStrike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√</m:t>
                                </m:r>
                              </m:oMath>
                            </m:oMathPara>
                          </a14:m>
                          <a:endParaRPr lang="en-US" sz="5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4988" marR="4988" marT="4988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500" b="0" i="1" u="none" strike="noStrike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√</m:t>
                                </m:r>
                              </m:oMath>
                            </m:oMathPara>
                          </a14:m>
                          <a:endParaRPr lang="en-US" sz="5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4988" marR="4988" marT="4988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500" b="0" i="1" u="none" strike="noStrike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√</m:t>
                                </m:r>
                              </m:oMath>
                            </m:oMathPara>
                          </a14:m>
                          <a:endParaRPr lang="en-US" sz="5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4988" marR="4988" marT="4988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500" b="0" i="1" u="none" strike="noStrike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√</m:t>
                                </m:r>
                              </m:oMath>
                            </m:oMathPara>
                          </a14:m>
                          <a:endParaRPr lang="en-US" sz="5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4988" marR="4988" marT="4988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500" b="0" i="1" u="none" strike="noStrike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√</m:t>
                                </m:r>
                              </m:oMath>
                            </m:oMathPara>
                          </a14:m>
                          <a:endParaRPr lang="en-US" sz="5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4988" marR="4988" marT="4988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500" b="0" i="1" u="none" strike="noStrike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√</m:t>
                                </m:r>
                              </m:oMath>
                            </m:oMathPara>
                          </a14:m>
                          <a:endParaRPr lang="en-US" sz="5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4988" marR="4988" marT="4988" marB="0" anchor="ctr"/>
                    </a:tc>
                    <a:extLst>
                      <a:ext uri="{0D108BD9-81ED-4DB2-BD59-A6C34878D82A}">
                        <a16:rowId xmlns:a16="http://schemas.microsoft.com/office/drawing/2014/main" val="3066899951"/>
                      </a:ext>
                    </a:extLst>
                  </a:tr>
                  <a:tr h="18652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600" b="1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Bunker Prices</a:t>
                          </a:r>
                        </a:p>
                      </a:txBody>
                      <a:tcPr marL="4988" marR="4988" marT="4988" marB="0"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500" b="0" i="1" u="none" strike="noStrike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√</m:t>
                                </m:r>
                              </m:oMath>
                            </m:oMathPara>
                          </a14:m>
                          <a:endParaRPr lang="en-US" sz="5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4988" marR="4988" marT="4988" marB="0"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500" b="0" i="1" u="none" strike="noStrike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√</m:t>
                                </m:r>
                              </m:oMath>
                            </m:oMathPara>
                          </a14:m>
                          <a:endParaRPr lang="en-US" sz="5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4988" marR="4988" marT="4988" marB="0"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500" b="0" i="1" u="none" strike="noStrike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√</m:t>
                                </m:r>
                              </m:oMath>
                            </m:oMathPara>
                          </a14:m>
                          <a:endParaRPr lang="en-US" sz="5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4988" marR="4988" marT="4988" marB="0"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en-US" sz="5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4988" marR="4988" marT="4988" marB="0"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500" b="0" i="1" u="none" strike="noStrike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√</m:t>
                                </m:r>
                              </m:oMath>
                            </m:oMathPara>
                          </a14:m>
                          <a:endParaRPr lang="en-US" sz="5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4988" marR="4988" marT="4988" marB="0"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500" b="0" i="1" u="none" strike="noStrike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√</m:t>
                                </m:r>
                              </m:oMath>
                            </m:oMathPara>
                          </a14:m>
                          <a:endParaRPr lang="en-US" sz="5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4988" marR="4988" marT="4988" marB="0"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67138144"/>
                      </a:ext>
                    </a:extLst>
                  </a:tr>
                  <a:tr h="264648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500" b="0" i="0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Total Container ships Number</a:t>
                          </a:r>
                        </a:p>
                      </a:txBody>
                      <a:tcPr marL="4988" marR="4988" marT="4988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en-US" sz="5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4988" marR="4988" marT="4988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en-US" sz="5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4988" marR="4988" marT="4988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en-US" sz="5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4988" marR="4988" marT="4988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en-US" sz="5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4988" marR="4988" marT="4988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500" b="0" i="1" u="none" strike="noStrike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√</m:t>
                                </m:r>
                              </m:oMath>
                            </m:oMathPara>
                          </a14:m>
                          <a:endParaRPr lang="en-US" sz="5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4988" marR="4988" marT="4988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500" b="0" i="1" u="none" strike="noStrike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√</m:t>
                                </m:r>
                              </m:oMath>
                            </m:oMathPara>
                          </a14:m>
                          <a:endParaRPr lang="en-US" sz="5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4988" marR="4988" marT="4988" marB="0" anchor="ctr"/>
                    </a:tc>
                    <a:extLst>
                      <a:ext uri="{0D108BD9-81ED-4DB2-BD59-A6C34878D82A}">
                        <a16:rowId xmlns:a16="http://schemas.microsoft.com/office/drawing/2014/main" val="759778228"/>
                      </a:ext>
                    </a:extLst>
                  </a:tr>
                  <a:tr h="18652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500" b="0" i="0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Total Container ships TEU</a:t>
                          </a:r>
                        </a:p>
                      </a:txBody>
                      <a:tcPr marL="4988" marR="4988" marT="4988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en-US" sz="5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4988" marR="4988" marT="4988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en-US" sz="5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4988" marR="4988" marT="4988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en-US" sz="5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4988" marR="4988" marT="4988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en-US" sz="5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4988" marR="4988" marT="4988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en-US" sz="5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4988" marR="4988" marT="4988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en-US" sz="5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4988" marR="4988" marT="4988" marB="0" anchor="ctr"/>
                    </a:tc>
                    <a:extLst>
                      <a:ext uri="{0D108BD9-81ED-4DB2-BD59-A6C34878D82A}">
                        <a16:rowId xmlns:a16="http://schemas.microsoft.com/office/drawing/2014/main" val="1652649214"/>
                      </a:ext>
                    </a:extLst>
                  </a:tr>
                  <a:tr h="18652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500" b="0" i="0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Newbuilding Prices(1650/1850 TEU)</a:t>
                          </a:r>
                        </a:p>
                      </a:txBody>
                      <a:tcPr marL="4988" marR="4988" marT="4988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en-US" sz="5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4988" marR="4988" marT="4988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en-US" sz="5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4988" marR="4988" marT="4988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500" b="0" i="1" u="none" strike="noStrike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√</m:t>
                                </m:r>
                              </m:oMath>
                            </m:oMathPara>
                          </a14:m>
                          <a:endParaRPr lang="en-US" sz="5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4988" marR="4988" marT="4988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en-US" sz="5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4988" marR="4988" marT="4988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500" b="0" i="1" u="none" strike="noStrike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√</m:t>
                                </m:r>
                              </m:oMath>
                            </m:oMathPara>
                          </a14:m>
                          <a:endParaRPr lang="en-US" sz="5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4988" marR="4988" marT="4988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500" b="0" i="1" u="none" strike="noStrike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√</m:t>
                                </m:r>
                              </m:oMath>
                            </m:oMathPara>
                          </a14:m>
                          <a:endParaRPr lang="en-US" sz="5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4988" marR="4988" marT="4988" marB="0" anchor="ctr"/>
                    </a:tc>
                    <a:extLst>
                      <a:ext uri="{0D108BD9-81ED-4DB2-BD59-A6C34878D82A}">
                        <a16:rowId xmlns:a16="http://schemas.microsoft.com/office/drawing/2014/main" val="2653069272"/>
                      </a:ext>
                    </a:extLst>
                  </a:tr>
                  <a:tr h="18652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500" b="0" i="0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Newbuilding Prices(13000/14000 TEU)</a:t>
                          </a:r>
                        </a:p>
                      </a:txBody>
                      <a:tcPr marL="4988" marR="4988" marT="4988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500" b="0" i="1" u="none" strike="noStrike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√</m:t>
                                </m:r>
                              </m:oMath>
                            </m:oMathPara>
                          </a14:m>
                          <a:endParaRPr lang="en-US" sz="5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4988" marR="4988" marT="4988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500" b="0" i="1" u="none" strike="noStrike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√</m:t>
                                </m:r>
                              </m:oMath>
                            </m:oMathPara>
                          </a14:m>
                          <a:endParaRPr lang="en-US" sz="5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4988" marR="4988" marT="4988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500" b="0" i="1" u="none" strike="noStrike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√</m:t>
                                </m:r>
                              </m:oMath>
                            </m:oMathPara>
                          </a14:m>
                          <a:endParaRPr lang="en-US" sz="5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4988" marR="4988" marT="4988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500" b="0" i="1" u="none" strike="noStrike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√</m:t>
                                </m:r>
                              </m:oMath>
                            </m:oMathPara>
                          </a14:m>
                          <a:endParaRPr lang="en-US" sz="5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4988" marR="4988" marT="4988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500" b="0" i="1" u="none" strike="noStrike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√</m:t>
                                </m:r>
                              </m:oMath>
                            </m:oMathPara>
                          </a14:m>
                          <a:endParaRPr lang="en-US" sz="5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4988" marR="4988" marT="4988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500" b="0" i="1" u="none" strike="noStrike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√</m:t>
                                </m:r>
                              </m:oMath>
                            </m:oMathPara>
                          </a14:m>
                          <a:endParaRPr lang="en-US" sz="5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4988" marR="4988" marT="4988" marB="0" anchor="ctr"/>
                    </a:tc>
                    <a:extLst>
                      <a:ext uri="{0D108BD9-81ED-4DB2-BD59-A6C34878D82A}">
                        <a16:rowId xmlns:a16="http://schemas.microsoft.com/office/drawing/2014/main" val="96545984"/>
                      </a:ext>
                    </a:extLst>
                  </a:tr>
                  <a:tr h="18652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500" b="0" i="0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Newbuilding Prices(3500/4000 TEU)</a:t>
                          </a:r>
                        </a:p>
                      </a:txBody>
                      <a:tcPr marL="4988" marR="4988" marT="4988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500" b="0" i="1" u="none" strike="noStrike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√</m:t>
                                </m:r>
                              </m:oMath>
                            </m:oMathPara>
                          </a14:m>
                          <a:endParaRPr lang="en-US" sz="5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4988" marR="4988" marT="4988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en-US" sz="5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4988" marR="4988" marT="4988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500" b="0" i="1" u="none" strike="noStrike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√</m:t>
                                </m:r>
                              </m:oMath>
                            </m:oMathPara>
                          </a14:m>
                          <a:endParaRPr lang="en-US" sz="5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4988" marR="4988" marT="4988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500" b="0" i="1" u="none" strike="noStrike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√</m:t>
                                </m:r>
                              </m:oMath>
                            </m:oMathPara>
                          </a14:m>
                          <a:endParaRPr lang="en-US" sz="5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4988" marR="4988" marT="4988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500" b="0" i="1" u="none" strike="noStrike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√</m:t>
                                </m:r>
                              </m:oMath>
                            </m:oMathPara>
                          </a14:m>
                          <a:endParaRPr lang="en-US" sz="5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4988" marR="4988" marT="4988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500" b="0" i="1" u="none" strike="noStrike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√</m:t>
                                </m:r>
                              </m:oMath>
                            </m:oMathPara>
                          </a14:m>
                          <a:endParaRPr lang="en-US" sz="5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4988" marR="4988" marT="4988" marB="0" anchor="ctr"/>
                    </a:tc>
                    <a:extLst>
                      <a:ext uri="{0D108BD9-81ED-4DB2-BD59-A6C34878D82A}">
                        <a16:rowId xmlns:a16="http://schemas.microsoft.com/office/drawing/2014/main" val="179804143"/>
                      </a:ext>
                    </a:extLst>
                  </a:tr>
                  <a:tr h="18652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500" b="0" i="0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Newbuilding Prices(13000/13500 TEU)</a:t>
                          </a:r>
                        </a:p>
                      </a:txBody>
                      <a:tcPr marL="4988" marR="4988" marT="4988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500" b="0" i="1" u="none" strike="noStrike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√</m:t>
                                </m:r>
                              </m:oMath>
                            </m:oMathPara>
                          </a14:m>
                          <a:endParaRPr lang="en-US" sz="5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4988" marR="4988" marT="4988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500" b="0" i="1" u="none" strike="noStrike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√</m:t>
                                </m:r>
                              </m:oMath>
                            </m:oMathPara>
                          </a14:m>
                          <a:endParaRPr lang="en-US" sz="5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4988" marR="4988" marT="4988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500" b="0" i="1" u="none" strike="noStrike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√</m:t>
                                </m:r>
                              </m:oMath>
                            </m:oMathPara>
                          </a14:m>
                          <a:endParaRPr lang="en-US" sz="5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4988" marR="4988" marT="4988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500" b="0" i="1" u="none" strike="noStrike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√</m:t>
                                </m:r>
                              </m:oMath>
                            </m:oMathPara>
                          </a14:m>
                          <a:endParaRPr lang="en-US" sz="5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4988" marR="4988" marT="4988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500" b="0" i="1" u="none" strike="noStrike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√</m:t>
                                </m:r>
                              </m:oMath>
                            </m:oMathPara>
                          </a14:m>
                          <a:endParaRPr lang="en-US" sz="5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4988" marR="4988" marT="4988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500" b="0" i="1" u="none" strike="noStrike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√</m:t>
                                </m:r>
                              </m:oMath>
                            </m:oMathPara>
                          </a14:m>
                          <a:endParaRPr lang="en-US" sz="5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4988" marR="4988" marT="4988" marB="0" anchor="ctr"/>
                    </a:tc>
                    <a:extLst>
                      <a:ext uri="{0D108BD9-81ED-4DB2-BD59-A6C34878D82A}">
                        <a16:rowId xmlns:a16="http://schemas.microsoft.com/office/drawing/2014/main" val="2175176459"/>
                      </a:ext>
                    </a:extLst>
                  </a:tr>
                  <a:tr h="125621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500" b="0" i="0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5 Year Finance based on Libor</a:t>
                          </a:r>
                        </a:p>
                      </a:txBody>
                      <a:tcPr marL="4988" marR="4988" marT="4988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en-US" sz="5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4988" marR="4988" marT="4988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en-US" sz="5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4988" marR="4988" marT="4988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en-US" sz="5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4988" marR="4988" marT="4988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en-US" sz="5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4988" marR="4988" marT="4988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en-US" sz="5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4988" marR="4988" marT="4988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en-US" sz="5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4988" marR="4988" marT="4988" marB="0" anchor="ctr"/>
                    </a:tc>
                    <a:extLst>
                      <a:ext uri="{0D108BD9-81ED-4DB2-BD59-A6C34878D82A}">
                        <a16:rowId xmlns:a16="http://schemas.microsoft.com/office/drawing/2014/main" val="4162554560"/>
                      </a:ext>
                    </a:extLst>
                  </a:tr>
                  <a:tr h="178244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500" b="0" i="0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Port congestion index</a:t>
                          </a:r>
                        </a:p>
                      </a:txBody>
                      <a:tcPr marL="4988" marR="4988" marT="4988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en-US" sz="5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4988" marR="4988" marT="4988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en-US" sz="5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4988" marR="4988" marT="4988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en-US" sz="5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4988" marR="4988" marT="4988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en-US" sz="5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4988" marR="4988" marT="4988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en-US" sz="5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4988" marR="4988" marT="4988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en-US" sz="5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4988" marR="4988" marT="4988" marB="0" anchor="ctr"/>
                    </a:tc>
                    <a:extLst>
                      <a:ext uri="{0D108BD9-81ED-4DB2-BD59-A6C34878D82A}">
                        <a16:rowId xmlns:a16="http://schemas.microsoft.com/office/drawing/2014/main" val="968055235"/>
                      </a:ext>
                    </a:extLst>
                  </a:tr>
                  <a:tr h="148322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500" b="0" i="0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Port congestion index-East coast North America</a:t>
                          </a:r>
                        </a:p>
                      </a:txBody>
                      <a:tcPr marL="4988" marR="4988" marT="4988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500" b="0" i="1" u="none" strike="noStrike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√</m:t>
                                </m:r>
                              </m:oMath>
                            </m:oMathPara>
                          </a14:m>
                          <a:endParaRPr lang="en-US" sz="5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4988" marR="4988" marT="4988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en-US" sz="5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4988" marR="4988" marT="4988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500" b="0" i="1" u="none" strike="noStrike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√</m:t>
                                </m:r>
                              </m:oMath>
                            </m:oMathPara>
                          </a14:m>
                          <a:endParaRPr lang="en-US" sz="5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4988" marR="4988" marT="4988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en-US" sz="5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4988" marR="4988" marT="4988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en-US" sz="5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4988" marR="4988" marT="4988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en-US" sz="5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4988" marR="4988" marT="4988" marB="0" anchor="ctr"/>
                    </a:tc>
                    <a:extLst>
                      <a:ext uri="{0D108BD9-81ED-4DB2-BD59-A6C34878D82A}">
                        <a16:rowId xmlns:a16="http://schemas.microsoft.com/office/drawing/2014/main" val="3989575932"/>
                      </a:ext>
                    </a:extLst>
                  </a:tr>
                  <a:tr h="148322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500" b="0" i="0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Port congestion index-West coast North America</a:t>
                          </a:r>
                        </a:p>
                      </a:txBody>
                      <a:tcPr marL="4988" marR="4988" marT="4988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500" b="0" i="1" u="none" strike="noStrike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√</m:t>
                                </m:r>
                              </m:oMath>
                            </m:oMathPara>
                          </a14:m>
                          <a:endParaRPr lang="en-US" sz="5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4988" marR="4988" marT="4988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500" b="0" i="1" u="none" strike="noStrike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√</m:t>
                                </m:r>
                              </m:oMath>
                            </m:oMathPara>
                          </a14:m>
                          <a:endParaRPr lang="en-US" sz="5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4988" marR="4988" marT="4988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500" b="0" i="1" u="none" strike="noStrike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√</m:t>
                                </m:r>
                              </m:oMath>
                            </m:oMathPara>
                          </a14:m>
                          <a:endParaRPr lang="en-US" sz="5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4988" marR="4988" marT="4988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en-US" sz="5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4988" marR="4988" marT="4988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500" b="0" i="1" u="none" strike="noStrike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√</m:t>
                                </m:r>
                              </m:oMath>
                            </m:oMathPara>
                          </a14:m>
                          <a:endParaRPr lang="en-US" sz="5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4988" marR="4988" marT="4988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500" b="0" i="1" u="none" strike="noStrike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√</m:t>
                                </m:r>
                              </m:oMath>
                            </m:oMathPara>
                          </a14:m>
                          <a:endParaRPr lang="en-US" sz="5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4988" marR="4988" marT="4988" marB="0" anchor="ctr"/>
                    </a:tc>
                    <a:extLst>
                      <a:ext uri="{0D108BD9-81ED-4DB2-BD59-A6C34878D82A}">
                        <a16:rowId xmlns:a16="http://schemas.microsoft.com/office/drawing/2014/main" val="245086585"/>
                      </a:ext>
                    </a:extLst>
                  </a:tr>
                  <a:tr h="148322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500" b="0" i="0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Port congestion index-United Kingdom</a:t>
                          </a:r>
                        </a:p>
                      </a:txBody>
                      <a:tcPr marL="4988" marR="4988" marT="4988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500" b="0" i="1" u="none" strike="noStrike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√</m:t>
                                </m:r>
                              </m:oMath>
                            </m:oMathPara>
                          </a14:m>
                          <a:endParaRPr lang="en-US" sz="5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4988" marR="4988" marT="4988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en-US" sz="5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4988" marR="4988" marT="4988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en-US" sz="5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4988" marR="4988" marT="4988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en-US" sz="5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4988" marR="4988" marT="4988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en-US" sz="5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4988" marR="4988" marT="4988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en-US" sz="5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4988" marR="4988" marT="4988" marB="0" anchor="ctr"/>
                    </a:tc>
                    <a:extLst>
                      <a:ext uri="{0D108BD9-81ED-4DB2-BD59-A6C34878D82A}">
                        <a16:rowId xmlns:a16="http://schemas.microsoft.com/office/drawing/2014/main" val="520735932"/>
                      </a:ext>
                    </a:extLst>
                  </a:tr>
                  <a:tr h="148322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500" b="0" i="0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Port congestion index-Mediterranean/Black Sea</a:t>
                          </a:r>
                        </a:p>
                      </a:txBody>
                      <a:tcPr marL="4988" marR="4988" marT="4988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en-US" sz="5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4988" marR="4988" marT="4988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en-US" sz="5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4988" marR="4988" marT="4988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en-US" sz="5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4988" marR="4988" marT="4988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en-US" sz="5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4988" marR="4988" marT="4988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en-US" sz="5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4988" marR="4988" marT="4988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en-US" sz="5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4988" marR="4988" marT="4988" marB="0" anchor="ctr"/>
                    </a:tc>
                    <a:extLst>
                      <a:ext uri="{0D108BD9-81ED-4DB2-BD59-A6C34878D82A}">
                        <a16:rowId xmlns:a16="http://schemas.microsoft.com/office/drawing/2014/main" val="2154801300"/>
                      </a:ext>
                    </a:extLst>
                  </a:tr>
                  <a:tr h="148322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500" b="0" i="0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Port congestion index-East Asia</a:t>
                          </a:r>
                        </a:p>
                      </a:txBody>
                      <a:tcPr marL="4988" marR="4988" marT="4988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en-US" sz="5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4988" marR="4988" marT="4988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en-US" sz="5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4988" marR="4988" marT="4988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500" b="0" i="1" u="none" strike="noStrike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√</m:t>
                                </m:r>
                              </m:oMath>
                            </m:oMathPara>
                          </a14:m>
                          <a:endParaRPr lang="en-US" sz="5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4988" marR="4988" marT="4988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en-US" sz="5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4988" marR="4988" marT="4988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en-US" sz="5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4988" marR="4988" marT="4988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en-US" sz="5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4988" marR="4988" marT="4988" marB="0" anchor="ctr"/>
                    </a:tc>
                    <a:extLst>
                      <a:ext uri="{0D108BD9-81ED-4DB2-BD59-A6C34878D82A}">
                        <a16:rowId xmlns:a16="http://schemas.microsoft.com/office/drawing/2014/main" val="667990191"/>
                      </a:ext>
                    </a:extLst>
                  </a:tr>
                  <a:tr h="148322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500" b="0" i="0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Port congestion index-South East Asia</a:t>
                          </a:r>
                        </a:p>
                      </a:txBody>
                      <a:tcPr marL="4988" marR="4988" marT="4988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en-US" sz="5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4988" marR="4988" marT="4988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en-US" sz="5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4988" marR="4988" marT="4988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en-US" sz="5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4988" marR="4988" marT="4988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en-US" sz="5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4988" marR="4988" marT="4988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en-US" sz="5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4988" marR="4988" marT="4988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en-US" sz="5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4988" marR="4988" marT="4988" marB="0" anchor="ctr"/>
                    </a:tc>
                    <a:extLst>
                      <a:ext uri="{0D108BD9-81ED-4DB2-BD59-A6C34878D82A}">
                        <a16:rowId xmlns:a16="http://schemas.microsoft.com/office/drawing/2014/main" val="2115730630"/>
                      </a:ext>
                    </a:extLst>
                  </a:tr>
                  <a:tr h="148322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500" b="0" i="0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Port congestion index-China</a:t>
                          </a:r>
                        </a:p>
                      </a:txBody>
                      <a:tcPr marL="4988" marR="4988" marT="4988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en-US" sz="5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4988" marR="4988" marT="4988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en-US" sz="5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4988" marR="4988" marT="4988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500" b="0" i="1" u="none" strike="noStrike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√</m:t>
                                </m:r>
                              </m:oMath>
                            </m:oMathPara>
                          </a14:m>
                          <a:endParaRPr lang="en-US" sz="5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4988" marR="4988" marT="4988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en-US" sz="5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4988" marR="4988" marT="4988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en-US" sz="5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4988" marR="4988" marT="4988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en-US" sz="5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4988" marR="4988" marT="4988" marB="0"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0820902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표 3">
                <a:extLst>
                  <a:ext uri="{FF2B5EF4-FFF2-40B4-BE49-F238E27FC236}">
                    <a16:creationId xmlns:a16="http://schemas.microsoft.com/office/drawing/2014/main" id="{CE79A333-2627-D48B-1320-D348AA5E3008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619231" y="1625602"/>
              <a:ext cx="2984184" cy="3100437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65760">
                      <a:extLst>
                        <a:ext uri="{9D8B030D-6E8A-4147-A177-3AD203B41FA5}">
                          <a16:colId xmlns:a16="http://schemas.microsoft.com/office/drawing/2014/main" val="2443056641"/>
                        </a:ext>
                      </a:extLst>
                    </a:gridCol>
                    <a:gridCol w="169970">
                      <a:extLst>
                        <a:ext uri="{9D8B030D-6E8A-4147-A177-3AD203B41FA5}">
                          <a16:colId xmlns:a16="http://schemas.microsoft.com/office/drawing/2014/main" val="2678702816"/>
                        </a:ext>
                      </a:extLst>
                    </a:gridCol>
                    <a:gridCol w="201252">
                      <a:extLst>
                        <a:ext uri="{9D8B030D-6E8A-4147-A177-3AD203B41FA5}">
                          <a16:colId xmlns:a16="http://schemas.microsoft.com/office/drawing/2014/main" val="2746724628"/>
                        </a:ext>
                      </a:extLst>
                    </a:gridCol>
                    <a:gridCol w="165801">
                      <a:extLst>
                        <a:ext uri="{9D8B030D-6E8A-4147-A177-3AD203B41FA5}">
                          <a16:colId xmlns:a16="http://schemas.microsoft.com/office/drawing/2014/main" val="3628037828"/>
                        </a:ext>
                      </a:extLst>
                    </a:gridCol>
                    <a:gridCol w="183691">
                      <a:extLst>
                        <a:ext uri="{9D8B030D-6E8A-4147-A177-3AD203B41FA5}">
                          <a16:colId xmlns:a16="http://schemas.microsoft.com/office/drawing/2014/main" val="3238208927"/>
                        </a:ext>
                      </a:extLst>
                    </a:gridCol>
                    <a:gridCol w="329474">
                      <a:extLst>
                        <a:ext uri="{9D8B030D-6E8A-4147-A177-3AD203B41FA5}">
                          <a16:colId xmlns:a16="http://schemas.microsoft.com/office/drawing/2014/main" val="3179252879"/>
                        </a:ext>
                      </a:extLst>
                    </a:gridCol>
                    <a:gridCol w="368236">
                      <a:extLst>
                        <a:ext uri="{9D8B030D-6E8A-4147-A177-3AD203B41FA5}">
                          <a16:colId xmlns:a16="http://schemas.microsoft.com/office/drawing/2014/main" val="1451931334"/>
                        </a:ext>
                      </a:extLst>
                    </a:gridCol>
                  </a:tblGrid>
                  <a:tr h="118382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4988" marR="4988" marT="4988" marB="0" anchor="ctr">
                        <a:blipFill>
                          <a:blip r:embed="rId3"/>
                          <a:stretch>
                            <a:fillRect l="-388" t="-5263" r="-91085" b="-25947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4988" marR="4988" marT="4988" marB="0" anchor="ctr">
                        <a:blipFill>
                          <a:blip r:embed="rId3"/>
                          <a:stretch>
                            <a:fillRect l="-925000" t="-5263" r="-739286" b="-25947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4988" marR="4988" marT="4988" marB="0" anchor="ctr">
                        <a:blipFill>
                          <a:blip r:embed="rId3"/>
                          <a:stretch>
                            <a:fillRect l="-869697" t="-5263" r="-527273" b="-25947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4988" marR="4988" marT="4988" marB="0" anchor="ctr">
                        <a:blipFill>
                          <a:blip r:embed="rId3"/>
                          <a:stretch>
                            <a:fillRect l="-1185185" t="-5263" r="-544444" b="-25947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4988" marR="4988" marT="4988" marB="0" anchor="ctr">
                        <a:blipFill>
                          <a:blip r:embed="rId3"/>
                          <a:stretch>
                            <a:fillRect l="-1156667" t="-5263" r="-390000" b="-25947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4988" marR="4988" marT="4988" marB="0" anchor="ctr">
                        <a:blipFill>
                          <a:blip r:embed="rId3"/>
                          <a:stretch>
                            <a:fillRect l="-698148" t="-5263" r="-116667" b="-25947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4988" marR="4988" marT="4988" marB="0" anchor="ctr">
                        <a:blipFill>
                          <a:blip r:embed="rId3"/>
                          <a:stretch>
                            <a:fillRect l="-706557" t="-5263" r="-3279" b="-259473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9834350"/>
                      </a:ext>
                    </a:extLst>
                  </a:tr>
                  <a:tr h="128063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500" b="0" i="0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Target variable: SCFI</a:t>
                          </a:r>
                        </a:p>
                      </a:txBody>
                      <a:tcPr marL="4988" marR="4988" marT="4988" marB="0" anchor="ctr"/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4988" marR="4988" marT="4988" marB="0" anchor="ctr">
                        <a:blipFill>
                          <a:blip r:embed="rId3"/>
                          <a:stretch>
                            <a:fillRect l="-925000" t="-90909" r="-739286" b="-21409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4988" marR="4988" marT="4988" marB="0" anchor="ctr">
                        <a:blipFill>
                          <a:blip r:embed="rId3"/>
                          <a:stretch>
                            <a:fillRect l="-869697" t="-90909" r="-527273" b="-21409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4988" marR="4988" marT="4988" marB="0" anchor="ctr">
                        <a:blipFill>
                          <a:blip r:embed="rId3"/>
                          <a:stretch>
                            <a:fillRect l="-1185185" t="-90909" r="-544444" b="-21409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4988" marR="4988" marT="4988" marB="0" anchor="ctr">
                        <a:blipFill>
                          <a:blip r:embed="rId3"/>
                          <a:stretch>
                            <a:fillRect l="-1156667" t="-90909" r="-390000" b="-21409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4988" marR="4988" marT="4988" marB="0" anchor="ctr">
                        <a:blipFill>
                          <a:blip r:embed="rId3"/>
                          <a:stretch>
                            <a:fillRect l="-698148" t="-90909" r="-116667" b="-21409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4988" marR="4988" marT="4988" marB="0" anchor="ctr">
                        <a:blipFill>
                          <a:blip r:embed="rId3"/>
                          <a:stretch>
                            <a:fillRect l="-706557" t="-90909" r="-3279" b="-214090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67766777"/>
                      </a:ext>
                    </a:extLst>
                  </a:tr>
                  <a:tr h="128063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500" b="0" i="0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Average Earnings</a:t>
                          </a:r>
                        </a:p>
                      </a:txBody>
                      <a:tcPr marL="4988" marR="4988" marT="4988" marB="0" anchor="ctr"/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4988" marR="4988" marT="4988" marB="0" anchor="ctr">
                        <a:blipFill>
                          <a:blip r:embed="rId3"/>
                          <a:stretch>
                            <a:fillRect l="-925000" t="-200000" r="-739286" b="-2142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4988" marR="4988" marT="4988" marB="0" anchor="ctr">
                        <a:blipFill>
                          <a:blip r:embed="rId3"/>
                          <a:stretch>
                            <a:fillRect l="-869697" t="-200000" r="-527273" b="-2142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4988" marR="4988" marT="4988" marB="0" anchor="ctr">
                        <a:blipFill>
                          <a:blip r:embed="rId3"/>
                          <a:stretch>
                            <a:fillRect l="-1185185" t="-200000" r="-544444" b="-2142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4988" marR="4988" marT="4988" marB="0" anchor="ctr">
                        <a:blipFill>
                          <a:blip r:embed="rId3"/>
                          <a:stretch>
                            <a:fillRect l="-1156667" t="-200000" r="-390000" b="-2142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4988" marR="4988" marT="4988" marB="0" anchor="ctr">
                        <a:blipFill>
                          <a:blip r:embed="rId3"/>
                          <a:stretch>
                            <a:fillRect l="-698148" t="-200000" r="-116667" b="-2142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4988" marR="4988" marT="4988" marB="0" anchor="ctr">
                        <a:blipFill>
                          <a:blip r:embed="rId3"/>
                          <a:stretch>
                            <a:fillRect l="-706557" t="-200000" r="-3279" b="-214285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66899951"/>
                      </a:ext>
                    </a:extLst>
                  </a:tr>
                  <a:tr h="18652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600" b="1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Bunker Prices</a:t>
                          </a:r>
                        </a:p>
                      </a:txBody>
                      <a:tcPr marL="4988" marR="4988" marT="4988" marB="0"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4988" marR="4988" marT="4988" marB="0" anchor="ctr">
                        <a:blipFill>
                          <a:blip r:embed="rId3"/>
                          <a:stretch>
                            <a:fillRect l="-925000" t="-210000" r="-739286" b="-14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4988" marR="4988" marT="4988" marB="0" anchor="ctr">
                        <a:blipFill>
                          <a:blip r:embed="rId3"/>
                          <a:stretch>
                            <a:fillRect l="-869697" t="-210000" r="-527273" b="-14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4988" marR="4988" marT="4988" marB="0" anchor="ctr">
                        <a:blipFill>
                          <a:blip r:embed="rId3"/>
                          <a:stretch>
                            <a:fillRect l="-1185185" t="-210000" r="-544444" b="-14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en-US" sz="5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4988" marR="4988" marT="4988" marB="0"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4988" marR="4988" marT="4988" marB="0" anchor="ctr">
                        <a:blipFill>
                          <a:blip r:embed="rId3"/>
                          <a:stretch>
                            <a:fillRect l="-698148" t="-210000" r="-116667" b="-14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4988" marR="4988" marT="4988" marB="0" anchor="ctr">
                        <a:blipFill>
                          <a:blip r:embed="rId3"/>
                          <a:stretch>
                            <a:fillRect l="-706557" t="-210000" r="-3279" b="-14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67138144"/>
                      </a:ext>
                    </a:extLst>
                  </a:tr>
                  <a:tr h="264648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500" b="0" i="0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Total Container ships Number</a:t>
                          </a:r>
                        </a:p>
                      </a:txBody>
                      <a:tcPr marL="4988" marR="4988" marT="4988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en-US" sz="5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4988" marR="4988" marT="4988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en-US" sz="5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4988" marR="4988" marT="4988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en-US" sz="5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4988" marR="4988" marT="4988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en-US" sz="5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4988" marR="4988" marT="4988" marB="0" anchor="ctr"/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4988" marR="4988" marT="4988" marB="0" anchor="ctr">
                        <a:blipFill>
                          <a:blip r:embed="rId3"/>
                          <a:stretch>
                            <a:fillRect l="-698148" t="-211364" r="-116667" b="-8545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4988" marR="4988" marT="4988" marB="0" anchor="ctr">
                        <a:blipFill>
                          <a:blip r:embed="rId3"/>
                          <a:stretch>
                            <a:fillRect l="-706557" t="-211364" r="-3279" b="-85454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59778228"/>
                      </a:ext>
                    </a:extLst>
                  </a:tr>
                  <a:tr h="18652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500" b="0" i="0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Total Container ships TEU</a:t>
                          </a:r>
                        </a:p>
                      </a:txBody>
                      <a:tcPr marL="4988" marR="4988" marT="4988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en-US" sz="5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4988" marR="4988" marT="4988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en-US" sz="5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4988" marR="4988" marT="4988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en-US" sz="5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4988" marR="4988" marT="4988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en-US" sz="5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4988" marR="4988" marT="4988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en-US" sz="5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4988" marR="4988" marT="4988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en-US" sz="5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4988" marR="4988" marT="4988" marB="0" anchor="ctr"/>
                    </a:tc>
                    <a:extLst>
                      <a:ext uri="{0D108BD9-81ED-4DB2-BD59-A6C34878D82A}">
                        <a16:rowId xmlns:a16="http://schemas.microsoft.com/office/drawing/2014/main" val="1652649214"/>
                      </a:ext>
                    </a:extLst>
                  </a:tr>
                  <a:tr h="18652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500" b="0" i="0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Newbuilding Prices(1650/1850 TEU)</a:t>
                          </a:r>
                        </a:p>
                      </a:txBody>
                      <a:tcPr marL="4988" marR="4988" marT="4988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en-US" sz="5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4988" marR="4988" marT="4988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en-US" sz="5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4988" marR="4988" marT="4988" marB="0" anchor="ctr"/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4988" marR="4988" marT="4988" marB="0" anchor="ctr">
                        <a:blipFill>
                          <a:blip r:embed="rId3"/>
                          <a:stretch>
                            <a:fillRect l="-1185185" t="-560000" r="-544444" b="-105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en-US" sz="5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4988" marR="4988" marT="4988" marB="0" anchor="ctr"/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4988" marR="4988" marT="4988" marB="0" anchor="ctr">
                        <a:blipFill>
                          <a:blip r:embed="rId3"/>
                          <a:stretch>
                            <a:fillRect l="-698148" t="-560000" r="-116667" b="-105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4988" marR="4988" marT="4988" marB="0" anchor="ctr">
                        <a:blipFill>
                          <a:blip r:embed="rId3"/>
                          <a:stretch>
                            <a:fillRect l="-706557" t="-560000" r="-3279" b="-105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53069272"/>
                      </a:ext>
                    </a:extLst>
                  </a:tr>
                  <a:tr h="18652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500" b="0" i="0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Newbuilding Prices(13000/14000 TEU)</a:t>
                          </a:r>
                        </a:p>
                      </a:txBody>
                      <a:tcPr marL="4988" marR="4988" marT="4988" marB="0" anchor="ctr"/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4988" marR="4988" marT="4988" marB="0" anchor="ctr">
                        <a:blipFill>
                          <a:blip r:embed="rId3"/>
                          <a:stretch>
                            <a:fillRect l="-925000" t="-638710" r="-739286" b="-9161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4988" marR="4988" marT="4988" marB="0" anchor="ctr">
                        <a:blipFill>
                          <a:blip r:embed="rId3"/>
                          <a:stretch>
                            <a:fillRect l="-869697" t="-638710" r="-527273" b="-9161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4988" marR="4988" marT="4988" marB="0" anchor="ctr">
                        <a:blipFill>
                          <a:blip r:embed="rId3"/>
                          <a:stretch>
                            <a:fillRect l="-1185185" t="-638710" r="-544444" b="-9161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4988" marR="4988" marT="4988" marB="0" anchor="ctr">
                        <a:blipFill>
                          <a:blip r:embed="rId3"/>
                          <a:stretch>
                            <a:fillRect l="-1156667" t="-638710" r="-390000" b="-9161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4988" marR="4988" marT="4988" marB="0" anchor="ctr">
                        <a:blipFill>
                          <a:blip r:embed="rId3"/>
                          <a:stretch>
                            <a:fillRect l="-698148" t="-638710" r="-116667" b="-9161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4988" marR="4988" marT="4988" marB="0" anchor="ctr">
                        <a:blipFill>
                          <a:blip r:embed="rId3"/>
                          <a:stretch>
                            <a:fillRect l="-706557" t="-638710" r="-3279" b="-91612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6545984"/>
                      </a:ext>
                    </a:extLst>
                  </a:tr>
                  <a:tr h="18652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500" b="0" i="0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Newbuilding Prices(3500/4000 TEU)</a:t>
                          </a:r>
                        </a:p>
                      </a:txBody>
                      <a:tcPr marL="4988" marR="4988" marT="4988" marB="0" anchor="ctr"/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4988" marR="4988" marT="4988" marB="0" anchor="ctr">
                        <a:blipFill>
                          <a:blip r:embed="rId3"/>
                          <a:stretch>
                            <a:fillRect l="-925000" t="-738710" r="-739286" b="-8161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en-US" sz="5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4988" marR="4988" marT="4988" marB="0" anchor="ctr"/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4988" marR="4988" marT="4988" marB="0" anchor="ctr">
                        <a:blipFill>
                          <a:blip r:embed="rId3"/>
                          <a:stretch>
                            <a:fillRect l="-1185185" t="-738710" r="-544444" b="-8161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4988" marR="4988" marT="4988" marB="0" anchor="ctr">
                        <a:blipFill>
                          <a:blip r:embed="rId3"/>
                          <a:stretch>
                            <a:fillRect l="-1156667" t="-738710" r="-390000" b="-8161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4988" marR="4988" marT="4988" marB="0" anchor="ctr">
                        <a:blipFill>
                          <a:blip r:embed="rId3"/>
                          <a:stretch>
                            <a:fillRect l="-698148" t="-738710" r="-116667" b="-8161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4988" marR="4988" marT="4988" marB="0" anchor="ctr">
                        <a:blipFill>
                          <a:blip r:embed="rId3"/>
                          <a:stretch>
                            <a:fillRect l="-706557" t="-738710" r="-3279" b="-81612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9804143"/>
                      </a:ext>
                    </a:extLst>
                  </a:tr>
                  <a:tr h="186527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500" b="0" i="0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Newbuilding Prices(13000/13500 TEU)</a:t>
                          </a:r>
                        </a:p>
                      </a:txBody>
                      <a:tcPr marL="4988" marR="4988" marT="4988" marB="0" anchor="ctr"/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4988" marR="4988" marT="4988" marB="0" anchor="ctr">
                        <a:blipFill>
                          <a:blip r:embed="rId3"/>
                          <a:stretch>
                            <a:fillRect l="-925000" t="-866667" r="-739286" b="-74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4988" marR="4988" marT="4988" marB="0" anchor="ctr">
                        <a:blipFill>
                          <a:blip r:embed="rId3"/>
                          <a:stretch>
                            <a:fillRect l="-869697" t="-866667" r="-527273" b="-74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4988" marR="4988" marT="4988" marB="0" anchor="ctr">
                        <a:blipFill>
                          <a:blip r:embed="rId3"/>
                          <a:stretch>
                            <a:fillRect l="-1185185" t="-866667" r="-544444" b="-74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4988" marR="4988" marT="4988" marB="0" anchor="ctr">
                        <a:blipFill>
                          <a:blip r:embed="rId3"/>
                          <a:stretch>
                            <a:fillRect l="-1156667" t="-866667" r="-390000" b="-74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4988" marR="4988" marT="4988" marB="0" anchor="ctr">
                        <a:blipFill>
                          <a:blip r:embed="rId3"/>
                          <a:stretch>
                            <a:fillRect l="-698148" t="-866667" r="-116667" b="-74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4988" marR="4988" marT="4988" marB="0" anchor="ctr">
                        <a:blipFill>
                          <a:blip r:embed="rId3"/>
                          <a:stretch>
                            <a:fillRect l="-706557" t="-866667" r="-3279" b="-74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75176459"/>
                      </a:ext>
                    </a:extLst>
                  </a:tr>
                  <a:tr h="125621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500" b="0" i="0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5 Year Finance based on Libor</a:t>
                          </a:r>
                        </a:p>
                      </a:txBody>
                      <a:tcPr marL="4988" marR="4988" marT="4988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en-US" sz="5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4988" marR="4988" marT="4988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en-US" sz="5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4988" marR="4988" marT="4988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en-US" sz="5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4988" marR="4988" marT="4988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en-US" sz="5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4988" marR="4988" marT="4988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en-US" sz="5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4988" marR="4988" marT="4988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en-US" sz="5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4988" marR="4988" marT="4988" marB="0" anchor="ctr"/>
                    </a:tc>
                    <a:extLst>
                      <a:ext uri="{0D108BD9-81ED-4DB2-BD59-A6C34878D82A}">
                        <a16:rowId xmlns:a16="http://schemas.microsoft.com/office/drawing/2014/main" val="4162554560"/>
                      </a:ext>
                    </a:extLst>
                  </a:tr>
                  <a:tr h="178244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500" b="0" i="0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Port congestion index</a:t>
                          </a:r>
                        </a:p>
                      </a:txBody>
                      <a:tcPr marL="4988" marR="4988" marT="4988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en-US" sz="5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4988" marR="4988" marT="4988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en-US" sz="5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4988" marR="4988" marT="4988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en-US" sz="5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4988" marR="4988" marT="4988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en-US" sz="5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4988" marR="4988" marT="4988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en-US" sz="5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4988" marR="4988" marT="4988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en-US" sz="5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4988" marR="4988" marT="4988" marB="0" anchor="ctr"/>
                    </a:tc>
                    <a:extLst>
                      <a:ext uri="{0D108BD9-81ED-4DB2-BD59-A6C34878D82A}">
                        <a16:rowId xmlns:a16="http://schemas.microsoft.com/office/drawing/2014/main" val="968055235"/>
                      </a:ext>
                    </a:extLst>
                  </a:tr>
                  <a:tr h="148322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500" b="0" i="0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Port congestion index-East coast North America</a:t>
                          </a:r>
                        </a:p>
                      </a:txBody>
                      <a:tcPr marL="4988" marR="4988" marT="4988" marB="0" anchor="ctr"/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4988" marR="4988" marT="4988" marB="0" anchor="ctr">
                        <a:blipFill>
                          <a:blip r:embed="rId3"/>
                          <a:stretch>
                            <a:fillRect l="-925000" t="-1360000" r="-739286" b="-59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en-US" sz="5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4988" marR="4988" marT="4988" marB="0" anchor="ctr"/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4988" marR="4988" marT="4988" marB="0" anchor="ctr">
                        <a:blipFill>
                          <a:blip r:embed="rId3"/>
                          <a:stretch>
                            <a:fillRect l="-1185185" t="-1360000" r="-544444" b="-59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en-US" sz="5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4988" marR="4988" marT="4988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en-US" sz="5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4988" marR="4988" marT="4988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en-US" sz="5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4988" marR="4988" marT="4988" marB="0" anchor="ctr"/>
                    </a:tc>
                    <a:extLst>
                      <a:ext uri="{0D108BD9-81ED-4DB2-BD59-A6C34878D82A}">
                        <a16:rowId xmlns:a16="http://schemas.microsoft.com/office/drawing/2014/main" val="3989575932"/>
                      </a:ext>
                    </a:extLst>
                  </a:tr>
                  <a:tr h="148322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500" b="0" i="0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Port congestion index-West coast North America</a:t>
                          </a:r>
                        </a:p>
                      </a:txBody>
                      <a:tcPr marL="4988" marR="4988" marT="4988" marB="0" anchor="ctr"/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4988" marR="4988" marT="4988" marB="0" anchor="ctr">
                        <a:blipFill>
                          <a:blip r:embed="rId3"/>
                          <a:stretch>
                            <a:fillRect l="-925000" t="-1520833" r="-739286" b="-51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4988" marR="4988" marT="4988" marB="0" anchor="ctr">
                        <a:blipFill>
                          <a:blip r:embed="rId3"/>
                          <a:stretch>
                            <a:fillRect l="-869697" t="-1520833" r="-527273" b="-51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4988" marR="4988" marT="4988" marB="0" anchor="ctr">
                        <a:blipFill>
                          <a:blip r:embed="rId3"/>
                          <a:stretch>
                            <a:fillRect l="-1185185" t="-1520833" r="-544444" b="-51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en-US" sz="5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4988" marR="4988" marT="4988" marB="0" anchor="ctr"/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4988" marR="4988" marT="4988" marB="0" anchor="ctr">
                        <a:blipFill>
                          <a:blip r:embed="rId3"/>
                          <a:stretch>
                            <a:fillRect l="-698148" t="-1520833" r="-116667" b="-51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4988" marR="4988" marT="4988" marB="0" anchor="ctr">
                        <a:blipFill>
                          <a:blip r:embed="rId3"/>
                          <a:stretch>
                            <a:fillRect l="-706557" t="-1520833" r="-3279" b="-51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5086585"/>
                      </a:ext>
                    </a:extLst>
                  </a:tr>
                  <a:tr h="148322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500" b="0" i="0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Port congestion index-United Kingdom</a:t>
                          </a:r>
                        </a:p>
                      </a:txBody>
                      <a:tcPr marL="4988" marR="4988" marT="4988" marB="0" anchor="ctr"/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4988" marR="4988" marT="4988" marB="0" anchor="ctr">
                        <a:blipFill>
                          <a:blip r:embed="rId3"/>
                          <a:stretch>
                            <a:fillRect l="-925000" t="-1620833" r="-739286" b="-41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en-US" sz="5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4988" marR="4988" marT="4988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en-US" sz="5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4988" marR="4988" marT="4988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en-US" sz="5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4988" marR="4988" marT="4988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en-US" sz="5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4988" marR="4988" marT="4988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en-US" sz="5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4988" marR="4988" marT="4988" marB="0" anchor="ctr"/>
                    </a:tc>
                    <a:extLst>
                      <a:ext uri="{0D108BD9-81ED-4DB2-BD59-A6C34878D82A}">
                        <a16:rowId xmlns:a16="http://schemas.microsoft.com/office/drawing/2014/main" val="520735932"/>
                      </a:ext>
                    </a:extLst>
                  </a:tr>
                  <a:tr h="148322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500" b="0" i="0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Port congestion index-Mediterranean/Black Sea</a:t>
                          </a:r>
                        </a:p>
                      </a:txBody>
                      <a:tcPr marL="4988" marR="4988" marT="4988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en-US" sz="5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4988" marR="4988" marT="4988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en-US" sz="5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4988" marR="4988" marT="4988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en-US" sz="5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4988" marR="4988" marT="4988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en-US" sz="5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4988" marR="4988" marT="4988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en-US" sz="5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4988" marR="4988" marT="4988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en-US" sz="5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4988" marR="4988" marT="4988" marB="0" anchor="ctr"/>
                    </a:tc>
                    <a:extLst>
                      <a:ext uri="{0D108BD9-81ED-4DB2-BD59-A6C34878D82A}">
                        <a16:rowId xmlns:a16="http://schemas.microsoft.com/office/drawing/2014/main" val="2154801300"/>
                      </a:ext>
                    </a:extLst>
                  </a:tr>
                  <a:tr h="148322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500" b="0" i="0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Port congestion index-East Asia</a:t>
                          </a:r>
                        </a:p>
                      </a:txBody>
                      <a:tcPr marL="4988" marR="4988" marT="4988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en-US" sz="5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4988" marR="4988" marT="4988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en-US" sz="5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4988" marR="4988" marT="4988" marB="0" anchor="ctr"/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4988" marR="4988" marT="4988" marB="0" anchor="ctr">
                        <a:blipFill>
                          <a:blip r:embed="rId3"/>
                          <a:stretch>
                            <a:fillRect l="-1185185" t="-1825000" r="-544444" b="-21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en-US" sz="5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4988" marR="4988" marT="4988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en-US" sz="5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4988" marR="4988" marT="4988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en-US" sz="5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4988" marR="4988" marT="4988" marB="0" anchor="ctr"/>
                    </a:tc>
                    <a:extLst>
                      <a:ext uri="{0D108BD9-81ED-4DB2-BD59-A6C34878D82A}">
                        <a16:rowId xmlns:a16="http://schemas.microsoft.com/office/drawing/2014/main" val="667990191"/>
                      </a:ext>
                    </a:extLst>
                  </a:tr>
                  <a:tr h="148322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500" b="0" i="0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Port congestion index-South East Asia</a:t>
                          </a:r>
                        </a:p>
                      </a:txBody>
                      <a:tcPr marL="4988" marR="4988" marT="4988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en-US" sz="5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4988" marR="4988" marT="4988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en-US" sz="5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4988" marR="4988" marT="4988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en-US" sz="5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4988" marR="4988" marT="4988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en-US" sz="5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4988" marR="4988" marT="4988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en-US" sz="5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4988" marR="4988" marT="4988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en-US" sz="5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4988" marR="4988" marT="4988" marB="0" anchor="ctr"/>
                    </a:tc>
                    <a:extLst>
                      <a:ext uri="{0D108BD9-81ED-4DB2-BD59-A6C34878D82A}">
                        <a16:rowId xmlns:a16="http://schemas.microsoft.com/office/drawing/2014/main" val="2115730630"/>
                      </a:ext>
                    </a:extLst>
                  </a:tr>
                  <a:tr h="148322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500" b="0" i="0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Port congestion index-China</a:t>
                          </a:r>
                        </a:p>
                      </a:txBody>
                      <a:tcPr marL="4988" marR="4988" marT="4988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en-US" sz="5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4988" marR="4988" marT="4988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en-US" sz="5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4988" marR="4988" marT="4988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4988" marR="4988" marT="4988" marB="0" anchor="ctr">
                        <a:blipFill>
                          <a:blip r:embed="rId3"/>
                          <a:stretch>
                            <a:fillRect l="-1185185" t="-2029167" r="-544444" b="-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en-US" sz="5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4988" marR="4988" marT="4988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en-US" sz="5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4988" marR="4988" marT="4988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en-US" sz="5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4988" marR="4988" marT="4988" marB="0"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0820902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B5C5EC30-00ED-1FF2-9399-DDC238FC9ECC}"/>
              </a:ext>
            </a:extLst>
          </p:cNvPr>
          <p:cNvSpPr txBox="1"/>
          <p:nvPr/>
        </p:nvSpPr>
        <p:spPr>
          <a:xfrm>
            <a:off x="132077" y="1364887"/>
            <a:ext cx="3448935" cy="2135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788" dirty="0"/>
              <a:t>Period 1(</a:t>
            </a:r>
            <a:r>
              <a:rPr lang="ko-KR" altLang="en-US" sz="788" dirty="0"/>
              <a:t>전 기간</a:t>
            </a:r>
            <a:r>
              <a:rPr lang="en-US" altLang="ko-KR" sz="788" dirty="0"/>
              <a:t>)</a:t>
            </a:r>
            <a:endParaRPr lang="ko-KR" altLang="en-US" sz="788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91091F-6A11-DD1B-00F9-6BFE412105EB}"/>
              </a:ext>
            </a:extLst>
          </p:cNvPr>
          <p:cNvSpPr txBox="1"/>
          <p:nvPr/>
        </p:nvSpPr>
        <p:spPr>
          <a:xfrm>
            <a:off x="3386854" y="1364886"/>
            <a:ext cx="3448935" cy="2135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788" dirty="0"/>
              <a:t>Period 2(</a:t>
            </a:r>
            <a:r>
              <a:rPr lang="ko-KR" altLang="en-US" sz="788" dirty="0"/>
              <a:t>코로나 발생 이후</a:t>
            </a:r>
            <a:r>
              <a:rPr lang="en-US" altLang="ko-KR" sz="788" dirty="0"/>
              <a:t>)</a:t>
            </a:r>
            <a:endParaRPr lang="ko-KR" altLang="en-US" sz="788" dirty="0"/>
          </a:p>
        </p:txBody>
      </p:sp>
    </p:spTree>
    <p:extLst>
      <p:ext uri="{BB962C8B-B14F-4D97-AF65-F5344CB8AC3E}">
        <p14:creationId xmlns:p14="http://schemas.microsoft.com/office/powerpoint/2010/main" val="258182309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컨테이너운임지수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(SCFI)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예측</a:t>
            </a:r>
            <a:r>
              <a:rPr lang="en-US" altLang="ko-KR" sz="1050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050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연구 내용</a:t>
            </a:r>
            <a:endParaRPr lang="ko-KR" altLang="en-US" dirty="0">
              <a:solidFill>
                <a:srgbClr val="C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1" name="내용 개체 틀 2">
            <a:extLst>
              <a:ext uri="{FF2B5EF4-FFF2-40B4-BE49-F238E27FC236}">
                <a16:creationId xmlns:a16="http://schemas.microsoft.com/office/drawing/2014/main" id="{56BFDB17-5821-33C2-EAEF-BECDA39B25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487" y="881337"/>
            <a:ext cx="6219050" cy="3876754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+mj-lt"/>
              <a:buAutoNum type="arabicPeriod" startAt="2"/>
            </a:pPr>
            <a:r>
              <a:rPr lang="en-US" altLang="ko-KR" sz="1050" b="1" spc="-68" dirty="0">
                <a:ln>
                  <a:solidFill>
                    <a:prstClr val="black">
                      <a:lumMod val="85000"/>
                      <a:lumOff val="15000"/>
                      <a:alpha val="15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CRU(Correlation Recurrent Unit)</a:t>
            </a:r>
            <a:r>
              <a:rPr lang="ko-KR" altLang="en-US" sz="1050" b="1" spc="-68" dirty="0">
                <a:ln>
                  <a:solidFill>
                    <a:prstClr val="black">
                      <a:lumMod val="85000"/>
                      <a:lumOff val="15000"/>
                      <a:alpha val="15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를 활용한 컨테이너 운임 예측 모형 개발 </a:t>
            </a:r>
            <a:endParaRPr lang="en-US" altLang="ko-KR" sz="1050" spc="-68" dirty="0">
              <a:ln>
                <a:solidFill>
                  <a:prstClr val="black">
                    <a:lumMod val="85000"/>
                    <a:lumOff val="15000"/>
                    <a:alpha val="15000"/>
                  </a:prst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  <a:cs typeface="+mn-cs"/>
            </a:endParaRPr>
          </a:p>
        </p:txBody>
      </p:sp>
      <p:pic>
        <p:nvPicPr>
          <p:cNvPr id="7" name="_x419877768" descr="EMB000041605707">
            <a:extLst>
              <a:ext uri="{FF2B5EF4-FFF2-40B4-BE49-F238E27FC236}">
                <a16:creationId xmlns:a16="http://schemas.microsoft.com/office/drawing/2014/main" id="{CBEF3552-A29D-2C4B-B2EA-89A60C15AC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3083" y="2333642"/>
            <a:ext cx="4315859" cy="2599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964F826-78F4-D565-6DF5-1F87B1F356BD}"/>
              </a:ext>
            </a:extLst>
          </p:cNvPr>
          <p:cNvSpPr txBox="1"/>
          <p:nvPr/>
        </p:nvSpPr>
        <p:spPr>
          <a:xfrm>
            <a:off x="483752" y="1268517"/>
            <a:ext cx="590276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285750" indent="-285750">
              <a:buFont typeface="Arial" panose="020B0604020202020204" pitchFamily="34" charset="0"/>
              <a:buChar char="•"/>
              <a:defRPr sz="1400" spc="-90">
                <a:ln>
                  <a:solidFill>
                    <a:prstClr val="black">
                      <a:lumMod val="85000"/>
                      <a:lumOff val="15000"/>
                      <a:alpha val="15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defRPr>
            </a:lvl1pPr>
          </a:lstStyle>
          <a:p>
            <a:r>
              <a:rPr lang="ko-KR" altLang="en-US" sz="1050" dirty="0"/>
              <a:t>단일 셀에서 시계열 구성요소</a:t>
            </a:r>
            <a:r>
              <a:rPr lang="en-US" altLang="ko-KR" sz="1050" dirty="0"/>
              <a:t>(</a:t>
            </a:r>
            <a:r>
              <a:rPr lang="ko-KR" altLang="en-US" sz="1050" dirty="0"/>
              <a:t>추세</a:t>
            </a:r>
            <a:r>
              <a:rPr lang="en-US" altLang="ko-KR" sz="1050" dirty="0"/>
              <a:t>, </a:t>
            </a:r>
            <a:r>
              <a:rPr lang="ko-KR" altLang="en-US" sz="1050" dirty="0"/>
              <a:t>계절성</a:t>
            </a:r>
            <a:r>
              <a:rPr lang="en-US" altLang="ko-KR" sz="1050" dirty="0"/>
              <a:t>, </a:t>
            </a:r>
            <a:r>
              <a:rPr lang="ko-KR" altLang="en-US" sz="1050" dirty="0"/>
              <a:t>잔차</a:t>
            </a:r>
            <a:r>
              <a:rPr lang="en-US" altLang="ko-KR" sz="1050" dirty="0"/>
              <a:t>)</a:t>
            </a:r>
            <a:r>
              <a:rPr lang="ko-KR" altLang="en-US" sz="1050" dirty="0"/>
              <a:t>로 분해 후 시계열 요소 간 상관관계를 고려하여 예측 후 합성</a:t>
            </a:r>
            <a:endParaRPr lang="en-US" altLang="ko-KR" sz="1050" dirty="0"/>
          </a:p>
          <a:p>
            <a:pPr marL="0" indent="0">
              <a:buNone/>
            </a:pPr>
            <a:r>
              <a:rPr lang="ko-KR" altLang="en-US" sz="1050" dirty="0"/>
              <a:t> </a:t>
            </a:r>
            <a:endParaRPr lang="en-US" altLang="ko-KR" sz="1050" dirty="0"/>
          </a:p>
          <a:p>
            <a:r>
              <a:rPr lang="en-US" altLang="ko-KR" sz="1050" dirty="0"/>
              <a:t>CRU</a:t>
            </a:r>
            <a:r>
              <a:rPr lang="ko-KR" altLang="en-US" sz="1050" dirty="0"/>
              <a:t>는 </a:t>
            </a:r>
            <a:r>
              <a:rPr lang="en-US" altLang="ko-KR" sz="1050" dirty="0"/>
              <a:t>STL cell</a:t>
            </a:r>
            <a:r>
              <a:rPr lang="ko-KR" altLang="en-US" sz="1050" dirty="0"/>
              <a:t>과 </a:t>
            </a:r>
            <a:r>
              <a:rPr lang="en-US" altLang="ko-KR" sz="1050" dirty="0"/>
              <a:t>Two gate</a:t>
            </a:r>
            <a:r>
              <a:rPr lang="ko-KR" altLang="en-US" sz="1050" dirty="0"/>
              <a:t>로 구성</a:t>
            </a:r>
            <a:endParaRPr lang="en-US" altLang="ko-KR" sz="1050" dirty="0"/>
          </a:p>
          <a:p>
            <a:pPr marL="557213" lvl="2" indent="-21431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900" spc="-68" dirty="0">
                <a:ln>
                  <a:solidFill>
                    <a:prstClr val="black">
                      <a:lumMod val="85000"/>
                      <a:lumOff val="15000"/>
                      <a:alpha val="15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STL(Seasonal-Trend Decomposition using LOESS) cell: cell </a:t>
            </a:r>
            <a:r>
              <a:rPr lang="ko-KR" altLang="en-US" sz="900" spc="-68" dirty="0">
                <a:ln>
                  <a:solidFill>
                    <a:prstClr val="black">
                      <a:lumMod val="85000"/>
                      <a:lumOff val="15000"/>
                      <a:alpha val="15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입구에서 </a:t>
            </a:r>
            <a:r>
              <a:rPr lang="en-US" altLang="ko-KR" sz="900" spc="-68" dirty="0">
                <a:ln>
                  <a:solidFill>
                    <a:prstClr val="black">
                      <a:lumMod val="85000"/>
                      <a:lumOff val="15000"/>
                      <a:alpha val="15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STL-state</a:t>
            </a:r>
            <a:r>
              <a:rPr lang="ko-KR" altLang="en-US" sz="900" spc="-68" dirty="0">
                <a:ln>
                  <a:solidFill>
                    <a:prstClr val="black">
                      <a:lumMod val="85000"/>
                      <a:lumOff val="15000"/>
                      <a:alpha val="15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를 통해 시계열 분해가 이루어지고</a:t>
            </a:r>
            <a:r>
              <a:rPr lang="en-US" altLang="ko-KR" sz="900" spc="-68" dirty="0">
                <a:ln>
                  <a:solidFill>
                    <a:prstClr val="black">
                      <a:lumMod val="85000"/>
                      <a:lumOff val="15000"/>
                      <a:alpha val="15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, </a:t>
            </a:r>
            <a:r>
              <a:rPr lang="ko-KR" altLang="en-US" sz="900" spc="-68" dirty="0">
                <a:ln>
                  <a:solidFill>
                    <a:prstClr val="black">
                      <a:lumMod val="85000"/>
                      <a:lumOff val="15000"/>
                      <a:alpha val="15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단일 셀에서 예측과   합성까지 전 과정이 이루어짐</a:t>
            </a:r>
            <a:endParaRPr lang="en-US" altLang="ko-KR" sz="900" spc="-68" dirty="0">
              <a:ln>
                <a:solidFill>
                  <a:prstClr val="black">
                    <a:lumMod val="85000"/>
                    <a:lumOff val="15000"/>
                    <a:alpha val="15000"/>
                  </a:prst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pPr marL="557213" lvl="2" indent="-21431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900" spc="-68" dirty="0">
                <a:ln>
                  <a:solidFill>
                    <a:prstClr val="black">
                      <a:lumMod val="85000"/>
                      <a:lumOff val="15000"/>
                      <a:alpha val="15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Two gate: Autocorrelation gate, Correlation gate</a:t>
            </a:r>
            <a:r>
              <a:rPr lang="ko-KR" altLang="en-US" sz="900" spc="-68" dirty="0">
                <a:ln>
                  <a:solidFill>
                    <a:prstClr val="black">
                      <a:lumMod val="85000"/>
                      <a:lumOff val="15000"/>
                      <a:alpha val="15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로 구성</a:t>
            </a:r>
            <a:endParaRPr lang="en-US" altLang="ko-KR" sz="900" spc="-68" dirty="0">
              <a:ln>
                <a:solidFill>
                  <a:prstClr val="black">
                    <a:lumMod val="85000"/>
                    <a:lumOff val="15000"/>
                    <a:alpha val="15000"/>
                  </a:prst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5056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DE68D2-A580-44F3-A58A-85F926F2BC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설명 </a:t>
            </a:r>
            <a:r>
              <a:rPr lang="en-US" altLang="ko-KR"/>
              <a:t>vs. </a:t>
            </a:r>
            <a:r>
              <a:rPr lang="ko-KR" altLang="en-US"/>
              <a:t>예측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B2FAEF8-D959-4C22-AFAD-D0979EFCAD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>
                <a:solidFill>
                  <a:schemeClr val="accent6">
                    <a:lumMod val="75000"/>
                  </a:schemeClr>
                </a:solidFill>
              </a:rPr>
              <a:t>설명</a:t>
            </a:r>
            <a:r>
              <a:rPr lang="en-US" altLang="ko-KR">
                <a:solidFill>
                  <a:schemeClr val="accent6">
                    <a:lumMod val="75000"/>
                  </a:schemeClr>
                </a:solidFill>
              </a:rPr>
              <a:t>(Explanation)</a:t>
            </a:r>
            <a:r>
              <a:rPr lang="ko-KR" altLang="en-US"/>
              <a:t>은 </a:t>
            </a:r>
            <a:r>
              <a:rPr lang="en-US" altLang="ko-KR"/>
              <a:t>"</a:t>
            </a:r>
            <a:r>
              <a:rPr lang="ko-KR" altLang="en-US"/>
              <a:t>시계열 분석</a:t>
            </a:r>
            <a:r>
              <a:rPr lang="en-US" altLang="ko-KR"/>
              <a:t>"</a:t>
            </a:r>
            <a:r>
              <a:rPr lang="ko-KR" altLang="en-US"/>
              <a:t>의 목표임</a:t>
            </a:r>
            <a:endParaRPr lang="en-US" altLang="ko-KR"/>
          </a:p>
          <a:p>
            <a:pPr lvl="1"/>
            <a:r>
              <a:rPr lang="ko-KR" altLang="en-US"/>
              <a:t>모델은 인과적인 주장을 기본으로 함</a:t>
            </a:r>
            <a:endParaRPr lang="en-US" altLang="ko-KR"/>
          </a:p>
          <a:p>
            <a:pPr lvl="1"/>
            <a:r>
              <a:rPr lang="ko-KR" altLang="en-US"/>
              <a:t>모델은 </a:t>
            </a:r>
            <a:r>
              <a:rPr lang="en-US" altLang="ko-KR"/>
              <a:t>"</a:t>
            </a:r>
            <a:r>
              <a:rPr lang="ko-KR" altLang="en-US"/>
              <a:t>블랙</a:t>
            </a:r>
            <a:r>
              <a:rPr lang="en-US" altLang="ko-KR"/>
              <a:t>-</a:t>
            </a:r>
            <a:r>
              <a:rPr lang="ko-KR" altLang="en-US"/>
              <a:t>박스</a:t>
            </a:r>
            <a:r>
              <a:rPr lang="en-US" altLang="ko-KR"/>
              <a:t>"</a:t>
            </a:r>
            <a:r>
              <a:rPr lang="ko-KR" altLang="en-US"/>
              <a:t>가 아님</a:t>
            </a:r>
            <a:endParaRPr lang="en-US" altLang="ko-KR"/>
          </a:p>
          <a:p>
            <a:endParaRPr lang="en-US" altLang="ko-KR"/>
          </a:p>
          <a:p>
            <a:r>
              <a:rPr lang="ko-KR" altLang="en-US">
                <a:solidFill>
                  <a:schemeClr val="accent6">
                    <a:lumMod val="75000"/>
                  </a:schemeClr>
                </a:solidFill>
              </a:rPr>
              <a:t>예측</a:t>
            </a:r>
            <a:r>
              <a:rPr lang="en-US" altLang="ko-KR">
                <a:solidFill>
                  <a:schemeClr val="accent6">
                    <a:lumMod val="75000"/>
                  </a:schemeClr>
                </a:solidFill>
              </a:rPr>
              <a:t>(Predict)</a:t>
            </a:r>
            <a:r>
              <a:rPr lang="ko-KR" altLang="en-US"/>
              <a:t>은 미래의 값을 예측하는 것</a:t>
            </a:r>
            <a:endParaRPr lang="en-US" altLang="ko-KR"/>
          </a:p>
          <a:p>
            <a:endParaRPr lang="en-US" altLang="ko-KR"/>
          </a:p>
          <a:p>
            <a:r>
              <a:rPr lang="ko-KR" altLang="en-US">
                <a:solidFill>
                  <a:schemeClr val="accent6">
                    <a:lumMod val="75000"/>
                  </a:schemeClr>
                </a:solidFill>
              </a:rPr>
              <a:t>통제</a:t>
            </a:r>
            <a:r>
              <a:rPr lang="en-US" altLang="ko-KR">
                <a:solidFill>
                  <a:schemeClr val="accent6">
                    <a:lumMod val="75000"/>
                  </a:schemeClr>
                </a:solidFill>
              </a:rPr>
              <a:t>(Control)</a:t>
            </a:r>
            <a:endParaRPr lang="ko-KR" altLang="en-US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352339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컨테이너운임지수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(SCFI)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예측</a:t>
            </a:r>
            <a:r>
              <a:rPr lang="en-US" altLang="ko-KR" sz="1050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050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연구 내용</a:t>
            </a:r>
            <a:endParaRPr lang="ko-KR" altLang="en-US" dirty="0">
              <a:solidFill>
                <a:srgbClr val="C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1" name="내용 개체 틀 2">
            <a:extLst>
              <a:ext uri="{FF2B5EF4-FFF2-40B4-BE49-F238E27FC236}">
                <a16:creationId xmlns:a16="http://schemas.microsoft.com/office/drawing/2014/main" id="{56BFDB17-5821-33C2-EAEF-BECDA39B25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487" y="881337"/>
            <a:ext cx="6219050" cy="3876754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+mj-lt"/>
              <a:buAutoNum type="arabicPeriod" startAt="2"/>
            </a:pPr>
            <a:r>
              <a:rPr lang="en-US" altLang="ko-KR" sz="1050" b="1" spc="-68" dirty="0">
                <a:ln>
                  <a:solidFill>
                    <a:prstClr val="black">
                      <a:lumMod val="85000"/>
                      <a:lumOff val="15000"/>
                      <a:alpha val="15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CRU(Correlation Recurrent Unit)</a:t>
            </a:r>
            <a:r>
              <a:rPr lang="ko-KR" altLang="en-US" sz="1050" b="1" spc="-68" dirty="0">
                <a:ln>
                  <a:solidFill>
                    <a:prstClr val="black">
                      <a:lumMod val="85000"/>
                      <a:lumOff val="15000"/>
                      <a:alpha val="15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를 활용한 컨테이너 운임 예측 모형 개발 </a:t>
            </a:r>
            <a:endParaRPr lang="en-US" altLang="ko-KR" sz="1050" spc="-68" dirty="0">
              <a:ln>
                <a:solidFill>
                  <a:prstClr val="black">
                    <a:lumMod val="85000"/>
                    <a:lumOff val="15000"/>
                    <a:alpha val="15000"/>
                  </a:prst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64F826-78F4-D565-6DF5-1F87B1F356BD}"/>
              </a:ext>
            </a:extLst>
          </p:cNvPr>
          <p:cNvSpPr txBox="1"/>
          <p:nvPr/>
        </p:nvSpPr>
        <p:spPr>
          <a:xfrm>
            <a:off x="483752" y="1268516"/>
            <a:ext cx="590276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285750" indent="-285750">
              <a:buFont typeface="Arial" panose="020B0604020202020204" pitchFamily="34" charset="0"/>
              <a:buChar char="•"/>
              <a:defRPr sz="1400" spc="-90">
                <a:ln>
                  <a:solidFill>
                    <a:prstClr val="black">
                      <a:lumMod val="85000"/>
                      <a:lumOff val="15000"/>
                      <a:alpha val="15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defRPr>
            </a:lvl1pPr>
          </a:lstStyle>
          <a:p>
            <a:r>
              <a:rPr lang="en-US" altLang="ko-KR" sz="900" dirty="0"/>
              <a:t>CRU </a:t>
            </a:r>
            <a:r>
              <a:rPr lang="ko-KR" altLang="en-US" sz="900" dirty="0"/>
              <a:t>예측 결과</a:t>
            </a:r>
            <a:r>
              <a:rPr lang="en-US" altLang="ko-KR" sz="900" dirty="0"/>
              <a:t>: </a:t>
            </a:r>
            <a:r>
              <a:rPr lang="ko-KR" altLang="en-US" sz="900" dirty="0"/>
              <a:t>요인선정</a:t>
            </a:r>
            <a:r>
              <a:rPr lang="en-US" altLang="ko-KR" sz="900" dirty="0"/>
              <a:t> </a:t>
            </a:r>
            <a:r>
              <a:rPr lang="ko-KR" altLang="en-US" sz="900" dirty="0"/>
              <a:t>방법론을 통해 구성된 요인 </a:t>
            </a:r>
            <a:r>
              <a:rPr lang="en-US" altLang="ko-KR" sz="900" dirty="0"/>
              <a:t>Subset</a:t>
            </a:r>
            <a:r>
              <a:rPr lang="ko-KR" altLang="en-US" sz="900" dirty="0"/>
              <a:t>에 대해 </a:t>
            </a:r>
            <a:r>
              <a:rPr lang="en-US" altLang="ko-KR" sz="900" dirty="0"/>
              <a:t>1</a:t>
            </a:r>
            <a:r>
              <a:rPr lang="ko-KR" altLang="en-US" sz="900" dirty="0"/>
              <a:t>주</a:t>
            </a:r>
            <a:r>
              <a:rPr lang="en-US" altLang="ko-KR" sz="900" dirty="0"/>
              <a:t>, 4</a:t>
            </a:r>
            <a:r>
              <a:rPr lang="ko-KR" altLang="en-US" sz="900" dirty="0"/>
              <a:t>주</a:t>
            </a:r>
            <a:r>
              <a:rPr lang="en-US" altLang="ko-KR" sz="900" dirty="0"/>
              <a:t>, 12</a:t>
            </a:r>
            <a:r>
              <a:rPr lang="ko-KR" altLang="en-US" sz="900" dirty="0"/>
              <a:t>주</a:t>
            </a:r>
            <a:r>
              <a:rPr lang="en-US" altLang="ko-KR" sz="900" dirty="0"/>
              <a:t>, 24</a:t>
            </a:r>
            <a:r>
              <a:rPr lang="ko-KR" altLang="en-US" sz="900" dirty="0"/>
              <a:t>주 예측 수행</a:t>
            </a:r>
            <a:r>
              <a:rPr lang="en-US" altLang="ko-KR" sz="900" dirty="0"/>
              <a:t> </a:t>
            </a:r>
            <a:endParaRPr lang="en-US" altLang="ko-KR" sz="900" spc="-68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1FA1CF7-5C44-10C5-FDD3-2E17AC82B5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002" y="1553334"/>
            <a:ext cx="2130937" cy="3413677"/>
          </a:xfrm>
          <a:prstGeom prst="rect">
            <a:avLst/>
          </a:prstGeom>
        </p:spPr>
      </p:pic>
      <p:pic>
        <p:nvPicPr>
          <p:cNvPr id="6" name="_x467397552" descr="EMB0000617020b6">
            <a:extLst>
              <a:ext uri="{FF2B5EF4-FFF2-40B4-BE49-F238E27FC236}">
                <a16:creationId xmlns:a16="http://schemas.microsoft.com/office/drawing/2014/main" id="{B7567D3B-57B0-E356-23BB-F6AAB86776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0070" y="1530092"/>
            <a:ext cx="2165899" cy="1443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_x655545904" descr="EMB0000617020b8">
            <a:extLst>
              <a:ext uri="{FF2B5EF4-FFF2-40B4-BE49-F238E27FC236}">
                <a16:creationId xmlns:a16="http://schemas.microsoft.com/office/drawing/2014/main" id="{54512547-0FD4-709D-C752-7BF63B087F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5030" y="3297233"/>
            <a:ext cx="2130938" cy="1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740053E-94AA-5834-F602-3B594019862C}"/>
              </a:ext>
            </a:extLst>
          </p:cNvPr>
          <p:cNvSpPr txBox="1"/>
          <p:nvPr/>
        </p:nvSpPr>
        <p:spPr>
          <a:xfrm>
            <a:off x="3400024" y="2934224"/>
            <a:ext cx="2752865" cy="480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60000"/>
              </a:lnSpc>
            </a:pPr>
            <a:r>
              <a:rPr lang="en-US" altLang="ko-KR" sz="788" dirty="0"/>
              <a:t>CRU Data period① Best result graph(1</a:t>
            </a:r>
            <a:r>
              <a:rPr lang="ko-KR" altLang="en-US" sz="788" dirty="0"/>
              <a:t>주</a:t>
            </a:r>
            <a:r>
              <a:rPr lang="en-US" altLang="ko-KR" sz="788" dirty="0"/>
              <a:t>, 4</a:t>
            </a:r>
            <a:r>
              <a:rPr lang="ko-KR" altLang="en-US" sz="788" dirty="0"/>
              <a:t>주</a:t>
            </a:r>
            <a:r>
              <a:rPr lang="en-US" altLang="ko-KR" sz="788" dirty="0"/>
              <a:t>, 12</a:t>
            </a:r>
            <a:r>
              <a:rPr lang="ko-KR" altLang="en-US" sz="788" dirty="0"/>
              <a:t>주</a:t>
            </a:r>
            <a:r>
              <a:rPr lang="en-US" altLang="ko-KR" sz="788" dirty="0"/>
              <a:t>, 24</a:t>
            </a:r>
            <a:r>
              <a:rPr lang="ko-KR" altLang="en-US" sz="788" dirty="0"/>
              <a:t>주</a:t>
            </a:r>
            <a:r>
              <a:rPr lang="en-US" altLang="ko-KR" sz="788" dirty="0"/>
              <a:t>)</a:t>
            </a:r>
            <a:endParaRPr lang="ko-KR" altLang="en-US" sz="788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E09EABA-59F1-804C-24D3-92B8EDD04AFE}"/>
              </a:ext>
            </a:extLst>
          </p:cNvPr>
          <p:cNvSpPr txBox="1"/>
          <p:nvPr/>
        </p:nvSpPr>
        <p:spPr>
          <a:xfrm>
            <a:off x="3356587" y="4854845"/>
            <a:ext cx="2752865" cy="286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60000"/>
              </a:lnSpc>
            </a:pPr>
            <a:r>
              <a:rPr lang="en-US" altLang="ko-KR" sz="788" dirty="0"/>
              <a:t>CRU Data period② Best result graph(1</a:t>
            </a:r>
            <a:r>
              <a:rPr lang="ko-KR" altLang="en-US" sz="788" dirty="0"/>
              <a:t>주</a:t>
            </a:r>
            <a:r>
              <a:rPr lang="en-US" altLang="ko-KR" sz="788" dirty="0"/>
              <a:t>, 4</a:t>
            </a:r>
            <a:r>
              <a:rPr lang="ko-KR" altLang="en-US" sz="788" dirty="0"/>
              <a:t>주</a:t>
            </a:r>
            <a:r>
              <a:rPr lang="en-US" altLang="ko-KR" sz="788" dirty="0"/>
              <a:t>, 12</a:t>
            </a:r>
            <a:r>
              <a:rPr lang="ko-KR" altLang="en-US" sz="788" dirty="0"/>
              <a:t>주</a:t>
            </a:r>
            <a:r>
              <a:rPr lang="en-US" altLang="ko-KR" sz="788" dirty="0"/>
              <a:t>)</a:t>
            </a:r>
            <a:endParaRPr lang="ko-KR" altLang="en-US" sz="788" dirty="0"/>
          </a:p>
        </p:txBody>
      </p:sp>
    </p:spTree>
    <p:extLst>
      <p:ext uri="{BB962C8B-B14F-4D97-AF65-F5344CB8AC3E}">
        <p14:creationId xmlns:p14="http://schemas.microsoft.com/office/powerpoint/2010/main" val="118763281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컨테이너운임지수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(SCFI)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예측</a:t>
            </a:r>
            <a:r>
              <a:rPr lang="en-US" altLang="ko-KR" sz="1050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050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연구 내용</a:t>
            </a:r>
            <a:endParaRPr lang="ko-KR" altLang="en-US" dirty="0">
              <a:solidFill>
                <a:srgbClr val="C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1" name="내용 개체 틀 2">
            <a:extLst>
              <a:ext uri="{FF2B5EF4-FFF2-40B4-BE49-F238E27FC236}">
                <a16:creationId xmlns:a16="http://schemas.microsoft.com/office/drawing/2014/main" id="{56BFDB17-5821-33C2-EAEF-BECDA39B25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487" y="881337"/>
            <a:ext cx="6219050" cy="3876754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+mj-lt"/>
              <a:buAutoNum type="arabicPeriod" startAt="2"/>
            </a:pPr>
            <a:r>
              <a:rPr lang="en-US" altLang="ko-KR" sz="1050" b="1" spc="-68" dirty="0">
                <a:ln>
                  <a:solidFill>
                    <a:prstClr val="black">
                      <a:lumMod val="85000"/>
                      <a:lumOff val="15000"/>
                      <a:alpha val="15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CRU(Correlation Recurrent Unit)</a:t>
            </a:r>
            <a:r>
              <a:rPr lang="ko-KR" altLang="en-US" sz="1050" b="1" spc="-68" dirty="0">
                <a:ln>
                  <a:solidFill>
                    <a:prstClr val="black">
                      <a:lumMod val="85000"/>
                      <a:lumOff val="15000"/>
                      <a:alpha val="15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를 활용한 컨테이너 운임 예측 모형 개발 </a:t>
            </a:r>
            <a:endParaRPr lang="en-US" altLang="ko-KR" sz="1050" spc="-68" dirty="0">
              <a:ln>
                <a:solidFill>
                  <a:prstClr val="black">
                    <a:lumMod val="85000"/>
                    <a:lumOff val="15000"/>
                    <a:alpha val="15000"/>
                  </a:prst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64F826-78F4-D565-6DF5-1F87B1F356BD}"/>
              </a:ext>
            </a:extLst>
          </p:cNvPr>
          <p:cNvSpPr txBox="1"/>
          <p:nvPr/>
        </p:nvSpPr>
        <p:spPr>
          <a:xfrm>
            <a:off x="483752" y="1268516"/>
            <a:ext cx="590276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285750" indent="-285750">
              <a:buFont typeface="Arial" panose="020B0604020202020204" pitchFamily="34" charset="0"/>
              <a:buChar char="•"/>
              <a:defRPr sz="1400" spc="-90">
                <a:ln>
                  <a:solidFill>
                    <a:prstClr val="black">
                      <a:lumMod val="85000"/>
                      <a:lumOff val="15000"/>
                      <a:alpha val="15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defRPr>
            </a:lvl1pPr>
          </a:lstStyle>
          <a:p>
            <a:r>
              <a:rPr lang="ko-KR" altLang="en-US" sz="900" dirty="0"/>
              <a:t>비교방법론</a:t>
            </a:r>
            <a:r>
              <a:rPr lang="en-US" altLang="ko-KR" sz="900" dirty="0"/>
              <a:t>: RNN </a:t>
            </a:r>
            <a:r>
              <a:rPr lang="ko-KR" altLang="en-US" sz="900" dirty="0"/>
              <a:t>예측 결과</a:t>
            </a:r>
            <a:endParaRPr lang="en-US" altLang="ko-KR" sz="900" spc="-68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40053E-94AA-5834-F602-3B594019862C}"/>
              </a:ext>
            </a:extLst>
          </p:cNvPr>
          <p:cNvSpPr txBox="1"/>
          <p:nvPr/>
        </p:nvSpPr>
        <p:spPr>
          <a:xfrm>
            <a:off x="3400024" y="2934224"/>
            <a:ext cx="2752865" cy="480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60000"/>
              </a:lnSpc>
            </a:pPr>
            <a:r>
              <a:rPr lang="en-US" altLang="ko-KR" sz="788" dirty="0"/>
              <a:t>RNN Data period① Best result graph(1</a:t>
            </a:r>
            <a:r>
              <a:rPr lang="ko-KR" altLang="en-US" sz="788" dirty="0"/>
              <a:t>주</a:t>
            </a:r>
            <a:r>
              <a:rPr lang="en-US" altLang="ko-KR" sz="788" dirty="0"/>
              <a:t>, 4</a:t>
            </a:r>
            <a:r>
              <a:rPr lang="ko-KR" altLang="en-US" sz="788" dirty="0"/>
              <a:t>주</a:t>
            </a:r>
            <a:r>
              <a:rPr lang="en-US" altLang="ko-KR" sz="788" dirty="0"/>
              <a:t>, 12</a:t>
            </a:r>
            <a:r>
              <a:rPr lang="ko-KR" altLang="en-US" sz="788" dirty="0"/>
              <a:t>주</a:t>
            </a:r>
            <a:r>
              <a:rPr lang="en-US" altLang="ko-KR" sz="788" dirty="0"/>
              <a:t>, 24</a:t>
            </a:r>
            <a:r>
              <a:rPr lang="ko-KR" altLang="en-US" sz="788" dirty="0"/>
              <a:t>주</a:t>
            </a:r>
            <a:r>
              <a:rPr lang="en-US" altLang="ko-KR" sz="788" dirty="0"/>
              <a:t>)</a:t>
            </a:r>
            <a:endParaRPr lang="ko-KR" altLang="en-US" sz="788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E09EABA-59F1-804C-24D3-92B8EDD04AFE}"/>
              </a:ext>
            </a:extLst>
          </p:cNvPr>
          <p:cNvSpPr txBox="1"/>
          <p:nvPr/>
        </p:nvSpPr>
        <p:spPr>
          <a:xfrm>
            <a:off x="3356587" y="4854845"/>
            <a:ext cx="2752865" cy="286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60000"/>
              </a:lnSpc>
            </a:pPr>
            <a:r>
              <a:rPr lang="en-US" altLang="ko-KR" sz="788" dirty="0"/>
              <a:t>RNN Data period② Best result graph(1</a:t>
            </a:r>
            <a:r>
              <a:rPr lang="ko-KR" altLang="en-US" sz="788" dirty="0"/>
              <a:t>주</a:t>
            </a:r>
            <a:r>
              <a:rPr lang="en-US" altLang="ko-KR" sz="788" dirty="0"/>
              <a:t>, 4</a:t>
            </a:r>
            <a:r>
              <a:rPr lang="ko-KR" altLang="en-US" sz="788" dirty="0"/>
              <a:t>주</a:t>
            </a:r>
            <a:r>
              <a:rPr lang="en-US" altLang="ko-KR" sz="788" dirty="0"/>
              <a:t>, 12</a:t>
            </a:r>
            <a:r>
              <a:rPr lang="ko-KR" altLang="en-US" sz="788" dirty="0"/>
              <a:t>주</a:t>
            </a:r>
            <a:r>
              <a:rPr lang="en-US" altLang="ko-KR" sz="788" dirty="0"/>
              <a:t>)</a:t>
            </a:r>
            <a:endParaRPr lang="ko-KR" altLang="en-US" sz="788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BC185BD-1858-B046-999C-3D62747AE8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003" y="1553333"/>
            <a:ext cx="2229486" cy="3421613"/>
          </a:xfrm>
          <a:prstGeom prst="rect">
            <a:avLst/>
          </a:prstGeom>
        </p:spPr>
      </p:pic>
      <p:pic>
        <p:nvPicPr>
          <p:cNvPr id="4" name="_x439070608" descr="EMB00007e9471e0">
            <a:extLst>
              <a:ext uri="{FF2B5EF4-FFF2-40B4-BE49-F238E27FC236}">
                <a16:creationId xmlns:a16="http://schemas.microsoft.com/office/drawing/2014/main" id="{D7F17A9D-437A-9A7B-DB12-75778E2C1F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1409" y="1419115"/>
            <a:ext cx="2345209" cy="1318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_x439065248" descr="EMB00007e9471e3">
            <a:extLst>
              <a:ext uri="{FF2B5EF4-FFF2-40B4-BE49-F238E27FC236}">
                <a16:creationId xmlns:a16="http://schemas.microsoft.com/office/drawing/2014/main" id="{A9287008-148F-BE1F-AA8F-CD9432BECB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4887" y="3271332"/>
            <a:ext cx="2628002" cy="1609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591458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컨테이너운임지수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(SCFI)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예측</a:t>
            </a:r>
            <a:r>
              <a:rPr lang="en-US" altLang="ko-KR" sz="1050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050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연구 내용</a:t>
            </a:r>
            <a:endParaRPr lang="ko-KR" altLang="en-US" dirty="0">
              <a:solidFill>
                <a:srgbClr val="C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1" name="내용 개체 틀 2">
            <a:extLst>
              <a:ext uri="{FF2B5EF4-FFF2-40B4-BE49-F238E27FC236}">
                <a16:creationId xmlns:a16="http://schemas.microsoft.com/office/drawing/2014/main" id="{56BFDB17-5821-33C2-EAEF-BECDA39B25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487" y="881337"/>
            <a:ext cx="6219050" cy="3876754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+mj-lt"/>
              <a:buAutoNum type="arabicPeriod" startAt="2"/>
            </a:pPr>
            <a:r>
              <a:rPr lang="en-US" altLang="ko-KR" sz="1050" b="1" spc="-68" dirty="0">
                <a:ln>
                  <a:solidFill>
                    <a:prstClr val="black">
                      <a:lumMod val="85000"/>
                      <a:lumOff val="15000"/>
                      <a:alpha val="15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CRU(Correlation Recurrent Unit)</a:t>
            </a:r>
            <a:r>
              <a:rPr lang="ko-KR" altLang="en-US" sz="1050" b="1" spc="-68" dirty="0">
                <a:ln>
                  <a:solidFill>
                    <a:prstClr val="black">
                      <a:lumMod val="85000"/>
                      <a:lumOff val="15000"/>
                      <a:alpha val="15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를 활용한 컨테이너 운임 예측 모형 개발 </a:t>
            </a:r>
            <a:endParaRPr lang="en-US" altLang="ko-KR" sz="1050" spc="-68" dirty="0">
              <a:ln>
                <a:solidFill>
                  <a:prstClr val="black">
                    <a:lumMod val="85000"/>
                    <a:lumOff val="15000"/>
                    <a:alpha val="15000"/>
                  </a:prst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64F826-78F4-D565-6DF5-1F87B1F356BD}"/>
              </a:ext>
            </a:extLst>
          </p:cNvPr>
          <p:cNvSpPr txBox="1"/>
          <p:nvPr/>
        </p:nvSpPr>
        <p:spPr>
          <a:xfrm>
            <a:off x="483752" y="1268516"/>
            <a:ext cx="590276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285750" indent="-285750">
              <a:buFont typeface="Arial" panose="020B0604020202020204" pitchFamily="34" charset="0"/>
              <a:buChar char="•"/>
              <a:defRPr sz="1400" spc="-90">
                <a:ln>
                  <a:solidFill>
                    <a:prstClr val="black">
                      <a:lumMod val="85000"/>
                      <a:lumOff val="15000"/>
                      <a:alpha val="15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defRPr>
            </a:lvl1pPr>
          </a:lstStyle>
          <a:p>
            <a:r>
              <a:rPr lang="ko-KR" altLang="en-US" sz="900" dirty="0"/>
              <a:t>비교방법론</a:t>
            </a:r>
            <a:r>
              <a:rPr lang="en-US" altLang="ko-KR" sz="900" dirty="0"/>
              <a:t>: LSTM </a:t>
            </a:r>
            <a:r>
              <a:rPr lang="ko-KR" altLang="en-US" sz="900" dirty="0"/>
              <a:t>예측 결과</a:t>
            </a:r>
            <a:endParaRPr lang="en-US" altLang="ko-KR" sz="900" spc="-68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40053E-94AA-5834-F602-3B594019862C}"/>
              </a:ext>
            </a:extLst>
          </p:cNvPr>
          <p:cNvSpPr txBox="1"/>
          <p:nvPr/>
        </p:nvSpPr>
        <p:spPr>
          <a:xfrm>
            <a:off x="3400024" y="2934224"/>
            <a:ext cx="2752865" cy="480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60000"/>
              </a:lnSpc>
            </a:pPr>
            <a:r>
              <a:rPr lang="en-US" altLang="ko-KR" sz="788" dirty="0"/>
              <a:t>LSTM Data period① Best result graph(1</a:t>
            </a:r>
            <a:r>
              <a:rPr lang="ko-KR" altLang="en-US" sz="788" dirty="0"/>
              <a:t>주</a:t>
            </a:r>
            <a:r>
              <a:rPr lang="en-US" altLang="ko-KR" sz="788" dirty="0"/>
              <a:t>, 4</a:t>
            </a:r>
            <a:r>
              <a:rPr lang="ko-KR" altLang="en-US" sz="788" dirty="0"/>
              <a:t>주</a:t>
            </a:r>
            <a:r>
              <a:rPr lang="en-US" altLang="ko-KR" sz="788" dirty="0"/>
              <a:t>, 12</a:t>
            </a:r>
            <a:r>
              <a:rPr lang="ko-KR" altLang="en-US" sz="788" dirty="0"/>
              <a:t>주</a:t>
            </a:r>
            <a:r>
              <a:rPr lang="en-US" altLang="ko-KR" sz="788" dirty="0"/>
              <a:t>, 24</a:t>
            </a:r>
            <a:r>
              <a:rPr lang="ko-KR" altLang="en-US" sz="788" dirty="0"/>
              <a:t>주</a:t>
            </a:r>
            <a:r>
              <a:rPr lang="en-US" altLang="ko-KR" sz="788" dirty="0"/>
              <a:t>)</a:t>
            </a:r>
            <a:endParaRPr lang="ko-KR" altLang="en-US" sz="788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E09EABA-59F1-804C-24D3-92B8EDD04AFE}"/>
              </a:ext>
            </a:extLst>
          </p:cNvPr>
          <p:cNvSpPr txBox="1"/>
          <p:nvPr/>
        </p:nvSpPr>
        <p:spPr>
          <a:xfrm>
            <a:off x="3356587" y="4854845"/>
            <a:ext cx="2752865" cy="286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60000"/>
              </a:lnSpc>
            </a:pPr>
            <a:r>
              <a:rPr lang="en-US" altLang="ko-KR" sz="788" dirty="0"/>
              <a:t>LSTM Data period② Best result graph(1</a:t>
            </a:r>
            <a:r>
              <a:rPr lang="ko-KR" altLang="en-US" sz="788" dirty="0"/>
              <a:t>주</a:t>
            </a:r>
            <a:r>
              <a:rPr lang="en-US" altLang="ko-KR" sz="788" dirty="0"/>
              <a:t>, 4</a:t>
            </a:r>
            <a:r>
              <a:rPr lang="ko-KR" altLang="en-US" sz="788" dirty="0"/>
              <a:t>주</a:t>
            </a:r>
            <a:r>
              <a:rPr lang="en-US" altLang="ko-KR" sz="788" dirty="0"/>
              <a:t>, 12</a:t>
            </a:r>
            <a:r>
              <a:rPr lang="ko-KR" altLang="en-US" sz="788" dirty="0"/>
              <a:t>주</a:t>
            </a:r>
            <a:r>
              <a:rPr lang="en-US" altLang="ko-KR" sz="788" dirty="0"/>
              <a:t>)</a:t>
            </a:r>
            <a:endParaRPr lang="ko-KR" altLang="en-US" sz="788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B6F8FD0-E9EA-C602-8570-0A4BC06FCF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003" y="1553334"/>
            <a:ext cx="2240286" cy="3362500"/>
          </a:xfrm>
          <a:prstGeom prst="rect">
            <a:avLst/>
          </a:prstGeom>
        </p:spPr>
      </p:pic>
      <p:pic>
        <p:nvPicPr>
          <p:cNvPr id="6" name="_x439064768" descr="EMB00007e9471e8">
            <a:extLst>
              <a:ext uri="{FF2B5EF4-FFF2-40B4-BE49-F238E27FC236}">
                <a16:creationId xmlns:a16="http://schemas.microsoft.com/office/drawing/2014/main" id="{D23C8E41-2CB2-9CF4-110D-400852FE87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8957" y="1362508"/>
            <a:ext cx="2295000" cy="1540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_x439064528" descr="EMB00007e9471eb">
            <a:extLst>
              <a:ext uri="{FF2B5EF4-FFF2-40B4-BE49-F238E27FC236}">
                <a16:creationId xmlns:a16="http://schemas.microsoft.com/office/drawing/2014/main" id="{9F0C51B9-A682-9FF7-D6D7-1346D8DFAA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1913" y="3234583"/>
            <a:ext cx="2295000" cy="1575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424686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컨테이너운임지수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(SCFI)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예측</a:t>
            </a:r>
            <a:r>
              <a:rPr lang="en-US" altLang="ko-KR" sz="1050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050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연구 내용</a:t>
            </a:r>
            <a:endParaRPr lang="ko-KR" altLang="en-US" dirty="0">
              <a:solidFill>
                <a:srgbClr val="C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1" name="내용 개체 틀 2">
            <a:extLst>
              <a:ext uri="{FF2B5EF4-FFF2-40B4-BE49-F238E27FC236}">
                <a16:creationId xmlns:a16="http://schemas.microsoft.com/office/drawing/2014/main" id="{56BFDB17-5821-33C2-EAEF-BECDA39B25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487" y="881337"/>
            <a:ext cx="6219050" cy="3876754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+mj-lt"/>
              <a:buAutoNum type="arabicPeriod" startAt="2"/>
            </a:pPr>
            <a:r>
              <a:rPr lang="en-US" altLang="ko-KR" sz="1050" b="1" spc="-68" dirty="0">
                <a:ln>
                  <a:solidFill>
                    <a:prstClr val="black">
                      <a:lumMod val="85000"/>
                      <a:lumOff val="15000"/>
                      <a:alpha val="15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CRU(Correlation Recurrent Unit)</a:t>
            </a:r>
            <a:r>
              <a:rPr lang="ko-KR" altLang="en-US" sz="1050" b="1" spc="-68" dirty="0">
                <a:ln>
                  <a:solidFill>
                    <a:prstClr val="black">
                      <a:lumMod val="85000"/>
                      <a:lumOff val="15000"/>
                      <a:alpha val="15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를 활용한 컨테이너 운임 예측 모형 개발 </a:t>
            </a:r>
            <a:endParaRPr lang="en-US" altLang="ko-KR" sz="1050" spc="-68" dirty="0">
              <a:ln>
                <a:solidFill>
                  <a:prstClr val="black">
                    <a:lumMod val="85000"/>
                    <a:lumOff val="15000"/>
                    <a:alpha val="15000"/>
                  </a:prst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64F826-78F4-D565-6DF5-1F87B1F356BD}"/>
              </a:ext>
            </a:extLst>
          </p:cNvPr>
          <p:cNvSpPr txBox="1"/>
          <p:nvPr/>
        </p:nvSpPr>
        <p:spPr>
          <a:xfrm>
            <a:off x="483752" y="1268516"/>
            <a:ext cx="590276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285750" indent="-285750">
              <a:buFont typeface="Arial" panose="020B0604020202020204" pitchFamily="34" charset="0"/>
              <a:buChar char="•"/>
              <a:defRPr sz="1400" spc="-90">
                <a:ln>
                  <a:solidFill>
                    <a:prstClr val="black">
                      <a:lumMod val="85000"/>
                      <a:lumOff val="15000"/>
                      <a:alpha val="15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defRPr>
            </a:lvl1pPr>
          </a:lstStyle>
          <a:p>
            <a:r>
              <a:rPr lang="ko-KR" altLang="en-US" sz="900" dirty="0"/>
              <a:t>비교방법론</a:t>
            </a:r>
            <a:r>
              <a:rPr lang="en-US" altLang="ko-KR" sz="900" dirty="0"/>
              <a:t>: GRU </a:t>
            </a:r>
            <a:r>
              <a:rPr lang="ko-KR" altLang="en-US" sz="900" dirty="0"/>
              <a:t>예측 결과</a:t>
            </a:r>
            <a:endParaRPr lang="en-US" altLang="ko-KR" sz="900" spc="-68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40053E-94AA-5834-F602-3B594019862C}"/>
              </a:ext>
            </a:extLst>
          </p:cNvPr>
          <p:cNvSpPr txBox="1"/>
          <p:nvPr/>
        </p:nvSpPr>
        <p:spPr>
          <a:xfrm>
            <a:off x="3400024" y="2934224"/>
            <a:ext cx="2752865" cy="480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60000"/>
              </a:lnSpc>
            </a:pPr>
            <a:r>
              <a:rPr lang="en-US" altLang="ko-KR" sz="788" dirty="0"/>
              <a:t>GRU Data period① Best result graph(1</a:t>
            </a:r>
            <a:r>
              <a:rPr lang="ko-KR" altLang="en-US" sz="788" dirty="0"/>
              <a:t>주</a:t>
            </a:r>
            <a:r>
              <a:rPr lang="en-US" altLang="ko-KR" sz="788" dirty="0"/>
              <a:t>, 4</a:t>
            </a:r>
            <a:r>
              <a:rPr lang="ko-KR" altLang="en-US" sz="788" dirty="0"/>
              <a:t>주</a:t>
            </a:r>
            <a:r>
              <a:rPr lang="en-US" altLang="ko-KR" sz="788" dirty="0"/>
              <a:t>, 12</a:t>
            </a:r>
            <a:r>
              <a:rPr lang="ko-KR" altLang="en-US" sz="788" dirty="0"/>
              <a:t>주</a:t>
            </a:r>
            <a:r>
              <a:rPr lang="en-US" altLang="ko-KR" sz="788" dirty="0"/>
              <a:t>, 24</a:t>
            </a:r>
            <a:r>
              <a:rPr lang="ko-KR" altLang="en-US" sz="788" dirty="0"/>
              <a:t>주</a:t>
            </a:r>
            <a:r>
              <a:rPr lang="en-US" altLang="ko-KR" sz="788" dirty="0"/>
              <a:t>)</a:t>
            </a:r>
            <a:endParaRPr lang="ko-KR" altLang="en-US" sz="788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E09EABA-59F1-804C-24D3-92B8EDD04AFE}"/>
              </a:ext>
            </a:extLst>
          </p:cNvPr>
          <p:cNvSpPr txBox="1"/>
          <p:nvPr/>
        </p:nvSpPr>
        <p:spPr>
          <a:xfrm>
            <a:off x="3356587" y="4854845"/>
            <a:ext cx="2752865" cy="286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60000"/>
              </a:lnSpc>
            </a:pPr>
            <a:r>
              <a:rPr lang="en-US" altLang="ko-KR" sz="788" dirty="0"/>
              <a:t>GRU Data period② Best result graph(1</a:t>
            </a:r>
            <a:r>
              <a:rPr lang="ko-KR" altLang="en-US" sz="788" dirty="0"/>
              <a:t>주</a:t>
            </a:r>
            <a:r>
              <a:rPr lang="en-US" altLang="ko-KR" sz="788" dirty="0"/>
              <a:t>, 4</a:t>
            </a:r>
            <a:r>
              <a:rPr lang="ko-KR" altLang="en-US" sz="788" dirty="0"/>
              <a:t>주</a:t>
            </a:r>
            <a:r>
              <a:rPr lang="en-US" altLang="ko-KR" sz="788" dirty="0"/>
              <a:t>, 12</a:t>
            </a:r>
            <a:r>
              <a:rPr lang="ko-KR" altLang="en-US" sz="788" dirty="0"/>
              <a:t>주</a:t>
            </a:r>
            <a:r>
              <a:rPr lang="en-US" altLang="ko-KR" sz="788" dirty="0"/>
              <a:t>)</a:t>
            </a:r>
            <a:endParaRPr lang="ko-KR" altLang="en-US" sz="788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49C4899-5299-0504-E6F4-FC085F32EB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003" y="1539677"/>
            <a:ext cx="2294999" cy="3444471"/>
          </a:xfrm>
          <a:prstGeom prst="rect">
            <a:avLst/>
          </a:prstGeom>
        </p:spPr>
      </p:pic>
      <p:pic>
        <p:nvPicPr>
          <p:cNvPr id="4" name="_x439069088" descr="EMB00007e9471f0">
            <a:extLst>
              <a:ext uri="{FF2B5EF4-FFF2-40B4-BE49-F238E27FC236}">
                <a16:creationId xmlns:a16="http://schemas.microsoft.com/office/drawing/2014/main" id="{0B763682-A62A-3E9A-43AF-8D203101A3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8957" y="1378077"/>
            <a:ext cx="2295000" cy="1459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_x439068048" descr="EMB00007e9471f3">
            <a:extLst>
              <a:ext uri="{FF2B5EF4-FFF2-40B4-BE49-F238E27FC236}">
                <a16:creationId xmlns:a16="http://schemas.microsoft.com/office/drawing/2014/main" id="{C588A7E2-261C-D489-7071-47063DD7CA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8957" y="3211975"/>
            <a:ext cx="2295000" cy="15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504518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컨테이너운임지수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(SCFI)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예측</a:t>
            </a:r>
            <a:r>
              <a:rPr lang="en-US" altLang="ko-KR" sz="1050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050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연구 내용</a:t>
            </a:r>
            <a:endParaRPr lang="ko-KR" altLang="en-US" dirty="0">
              <a:solidFill>
                <a:srgbClr val="C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1" name="내용 개체 틀 2">
            <a:extLst>
              <a:ext uri="{FF2B5EF4-FFF2-40B4-BE49-F238E27FC236}">
                <a16:creationId xmlns:a16="http://schemas.microsoft.com/office/drawing/2014/main" id="{56BFDB17-5821-33C2-EAEF-BECDA39B25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487" y="881337"/>
            <a:ext cx="6219050" cy="3876754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+mj-lt"/>
              <a:buAutoNum type="arabicPeriod" startAt="2"/>
            </a:pPr>
            <a:r>
              <a:rPr lang="en-US" altLang="ko-KR" sz="1050" b="1" spc="-68" dirty="0">
                <a:ln>
                  <a:solidFill>
                    <a:prstClr val="black">
                      <a:lumMod val="85000"/>
                      <a:lumOff val="15000"/>
                      <a:alpha val="15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CRU(Correlation Recurrent Unit)</a:t>
            </a:r>
            <a:r>
              <a:rPr lang="ko-KR" altLang="en-US" sz="1050" b="1" spc="-68" dirty="0">
                <a:ln>
                  <a:solidFill>
                    <a:prstClr val="black">
                      <a:lumMod val="85000"/>
                      <a:lumOff val="15000"/>
                      <a:alpha val="15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를 활용한 컨테이너 운임 예측 모형 개발 </a:t>
            </a:r>
            <a:endParaRPr lang="en-US" altLang="ko-KR" sz="1050" spc="-68" dirty="0">
              <a:ln>
                <a:solidFill>
                  <a:prstClr val="black">
                    <a:lumMod val="85000"/>
                    <a:lumOff val="15000"/>
                    <a:alpha val="15000"/>
                  </a:prst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64F826-78F4-D565-6DF5-1F87B1F356BD}"/>
              </a:ext>
            </a:extLst>
          </p:cNvPr>
          <p:cNvSpPr txBox="1"/>
          <p:nvPr/>
        </p:nvSpPr>
        <p:spPr>
          <a:xfrm>
            <a:off x="483752" y="1268516"/>
            <a:ext cx="590276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285750" indent="-285750">
              <a:buFont typeface="Arial" panose="020B0604020202020204" pitchFamily="34" charset="0"/>
              <a:buChar char="•"/>
              <a:defRPr sz="1400" spc="-90">
                <a:ln>
                  <a:solidFill>
                    <a:prstClr val="black">
                      <a:lumMod val="85000"/>
                      <a:lumOff val="15000"/>
                      <a:alpha val="15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defRPr>
            </a:lvl1pPr>
          </a:lstStyle>
          <a:p>
            <a:r>
              <a:rPr lang="ko-KR" altLang="en-US" sz="900" spc="-68" dirty="0"/>
              <a:t>모형 별 비교</a:t>
            </a:r>
            <a:r>
              <a:rPr lang="en-US" altLang="ko-KR" sz="900" spc="-68" dirty="0"/>
              <a:t>: CRU &gt; GRU &gt; RNN &gt; LSTM </a:t>
            </a:r>
            <a:r>
              <a:rPr lang="ko-KR" altLang="en-US" sz="900" spc="-68" dirty="0"/>
              <a:t>순으로 성능이 우수함</a:t>
            </a:r>
            <a:endParaRPr lang="en-US" altLang="ko-KR" sz="900" spc="-68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FDB2D80C-9402-49E7-3105-2548027CF1F5}"/>
              </a:ext>
            </a:extLst>
          </p:cNvPr>
          <p:cNvGraphicFramePr>
            <a:graphicFrameLocks noGrp="1"/>
          </p:cNvGraphicFramePr>
          <p:nvPr/>
        </p:nvGraphicFramePr>
        <p:xfrm>
          <a:off x="483752" y="1526073"/>
          <a:ext cx="6097186" cy="1603564"/>
        </p:xfrm>
        <a:graphic>
          <a:graphicData uri="http://schemas.openxmlformats.org/drawingml/2006/table">
            <a:tbl>
              <a:tblPr/>
              <a:tblGrid>
                <a:gridCol w="1685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14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1442">
                  <a:extLst>
                    <a:ext uri="{9D8B030D-6E8A-4147-A177-3AD203B41FA5}">
                      <a16:colId xmlns:a16="http://schemas.microsoft.com/office/drawing/2014/main" val="1607898417"/>
                    </a:ext>
                  </a:extLst>
                </a:gridCol>
                <a:gridCol w="551442">
                  <a:extLst>
                    <a:ext uri="{9D8B030D-6E8A-4147-A177-3AD203B41FA5}">
                      <a16:colId xmlns:a16="http://schemas.microsoft.com/office/drawing/2014/main" val="3043275609"/>
                    </a:ext>
                  </a:extLst>
                </a:gridCol>
                <a:gridCol w="551442">
                  <a:extLst>
                    <a:ext uri="{9D8B030D-6E8A-4147-A177-3AD203B41FA5}">
                      <a16:colId xmlns:a16="http://schemas.microsoft.com/office/drawing/2014/main" val="2401480690"/>
                    </a:ext>
                  </a:extLst>
                </a:gridCol>
                <a:gridCol w="551442">
                  <a:extLst>
                    <a:ext uri="{9D8B030D-6E8A-4147-A177-3AD203B41FA5}">
                      <a16:colId xmlns:a16="http://schemas.microsoft.com/office/drawing/2014/main" val="77567795"/>
                    </a:ext>
                  </a:extLst>
                </a:gridCol>
                <a:gridCol w="551442">
                  <a:extLst>
                    <a:ext uri="{9D8B030D-6E8A-4147-A177-3AD203B41FA5}">
                      <a16:colId xmlns:a16="http://schemas.microsoft.com/office/drawing/2014/main" val="3158986526"/>
                    </a:ext>
                  </a:extLst>
                </a:gridCol>
                <a:gridCol w="551442">
                  <a:extLst>
                    <a:ext uri="{9D8B030D-6E8A-4147-A177-3AD203B41FA5}">
                      <a16:colId xmlns:a16="http://schemas.microsoft.com/office/drawing/2014/main" val="4000968913"/>
                    </a:ext>
                  </a:extLst>
                </a:gridCol>
                <a:gridCol w="551442">
                  <a:extLst>
                    <a:ext uri="{9D8B030D-6E8A-4147-A177-3AD203B41FA5}">
                      <a16:colId xmlns:a16="http://schemas.microsoft.com/office/drawing/2014/main" val="3435597626"/>
                    </a:ext>
                  </a:extLst>
                </a:gridCol>
              </a:tblGrid>
              <a:tr h="184595">
                <a:tc rowSpan="4">
                  <a:txBody>
                    <a:bodyPr/>
                    <a:lstStyle/>
                    <a:p>
                      <a:pPr algn="ctr"/>
                      <a:endParaRPr lang="ko-KR" altLang="en-US" sz="800" kern="1200" spc="-90" dirty="0">
                        <a:ln>
                          <a:solidFill>
                            <a:prstClr val="black">
                              <a:lumMod val="85000"/>
                              <a:lumOff val="15000"/>
                              <a:alpha val="15000"/>
                            </a:prstClr>
                          </a:solidFill>
                        </a:ln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cs typeface="+mn-cs"/>
                      </a:endParaRPr>
                    </a:p>
                  </a:txBody>
                  <a:tcPr marL="48578" marR="48578" marT="13430" marB="134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8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1" lang="en-US" altLang="ko-KR" sz="900" kern="1200" dirty="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  <a:cs typeface="+mn-cs"/>
                        </a:rPr>
                        <a:t>Best result model</a:t>
                      </a:r>
                      <a:endParaRPr kumimoji="1" lang="ko-KR" altLang="en-US" sz="900" kern="1200" dirty="0">
                        <a:solidFill>
                          <a:srgbClr val="000000"/>
                        </a:solidFill>
                        <a:latin typeface="HY헤드라인M" pitchFamily="18" charset="-127"/>
                        <a:ea typeface="HY헤드라인M" pitchFamily="18" charset="-127"/>
                        <a:cs typeface="+mn-cs"/>
                      </a:endParaRPr>
                    </a:p>
                  </a:txBody>
                  <a:tcPr marL="48578" marR="48578" marT="13430" marB="134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1450"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kumimoji="1" lang="ko-KR" altLang="en-US" sz="1400" kern="1200" dirty="0">
                        <a:solidFill>
                          <a:srgbClr val="000000"/>
                        </a:solidFill>
                        <a:latin typeface="HY헤드라인M" pitchFamily="18" charset="-127"/>
                        <a:ea typeface="HY헤드라인M" pitchFamily="18" charset="-127"/>
                        <a:cs typeface="+mn-cs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kern="1200" spc="-90" dirty="0">
                          <a:ln>
                            <a:solidFill>
                              <a:prstClr val="black">
                                <a:lumMod val="85000"/>
                                <a:lumOff val="15000"/>
                                <a:alpha val="15000"/>
                              </a:prstClr>
                            </a:solidFill>
                          </a:ln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Period1</a:t>
                      </a:r>
                      <a:endParaRPr lang="ko-KR" altLang="en-US" sz="800" kern="1200" spc="-90" dirty="0">
                        <a:ln>
                          <a:solidFill>
                            <a:prstClr val="black">
                              <a:lumMod val="85000"/>
                              <a:lumOff val="15000"/>
                              <a:alpha val="15000"/>
                            </a:prstClr>
                          </a:solidFill>
                        </a:ln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cs typeface="+mn-cs"/>
                      </a:endParaRPr>
                    </a:p>
                  </a:txBody>
                  <a:tcPr marL="48578" marR="48578" marT="13430" marB="134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kern="1200" spc="-90" dirty="0">
                          <a:ln>
                            <a:solidFill>
                              <a:prstClr val="black">
                                <a:lumMod val="85000"/>
                                <a:lumOff val="15000"/>
                                <a:alpha val="15000"/>
                              </a:prstClr>
                            </a:solidFill>
                          </a:ln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Period2</a:t>
                      </a:r>
                      <a:endParaRPr lang="ko-KR" altLang="en-US" sz="800" kern="1200" spc="-90" dirty="0">
                        <a:ln>
                          <a:solidFill>
                            <a:prstClr val="black">
                              <a:lumMod val="85000"/>
                              <a:lumOff val="15000"/>
                              <a:alpha val="15000"/>
                            </a:prstClr>
                          </a:solidFill>
                        </a:ln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cs typeface="+mn-cs"/>
                      </a:endParaRPr>
                    </a:p>
                  </a:txBody>
                  <a:tcPr marL="48578" marR="48578" marT="13430" marB="134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4180957"/>
                  </a:ext>
                </a:extLst>
              </a:tr>
              <a:tr h="1714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kern="1200" spc="-90" dirty="0">
                          <a:ln>
                            <a:solidFill>
                              <a:prstClr val="black">
                                <a:lumMod val="85000"/>
                                <a:lumOff val="15000"/>
                                <a:alpha val="15000"/>
                              </a:prstClr>
                            </a:solidFill>
                          </a:ln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CRU</a:t>
                      </a:r>
                      <a:endParaRPr lang="ko-KR" altLang="en-US" sz="800" kern="1200" spc="-90" dirty="0">
                        <a:ln>
                          <a:solidFill>
                            <a:prstClr val="black">
                              <a:lumMod val="85000"/>
                              <a:lumOff val="15000"/>
                              <a:alpha val="15000"/>
                            </a:prstClr>
                          </a:solidFill>
                        </a:ln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cs typeface="+mn-cs"/>
                      </a:endParaRPr>
                    </a:p>
                  </a:txBody>
                  <a:tcPr marL="48578" marR="48578" marT="13430" marB="134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kern="1200" spc="-90" dirty="0">
                          <a:ln>
                            <a:solidFill>
                              <a:prstClr val="black">
                                <a:lumMod val="85000"/>
                                <a:lumOff val="15000"/>
                                <a:alpha val="15000"/>
                              </a:prstClr>
                            </a:solidFill>
                          </a:ln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GRU</a:t>
                      </a:r>
                      <a:endParaRPr lang="ko-KR" altLang="en-US" sz="800" kern="1200" spc="-90" dirty="0">
                        <a:ln>
                          <a:solidFill>
                            <a:prstClr val="black">
                              <a:lumMod val="85000"/>
                              <a:lumOff val="15000"/>
                              <a:alpha val="15000"/>
                            </a:prstClr>
                          </a:solidFill>
                        </a:ln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cs typeface="+mn-cs"/>
                      </a:endParaRPr>
                    </a:p>
                  </a:txBody>
                  <a:tcPr marL="48578" marR="48578" marT="13430" marB="134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kern="1200" spc="-90" dirty="0">
                          <a:ln>
                            <a:solidFill>
                              <a:prstClr val="black">
                                <a:lumMod val="85000"/>
                                <a:lumOff val="15000"/>
                                <a:alpha val="15000"/>
                              </a:prstClr>
                            </a:solidFill>
                          </a:ln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CRU</a:t>
                      </a:r>
                      <a:endParaRPr lang="ko-KR" altLang="en-US" sz="800" kern="1200" spc="-90" dirty="0">
                        <a:ln>
                          <a:solidFill>
                            <a:prstClr val="black">
                              <a:lumMod val="85000"/>
                              <a:lumOff val="15000"/>
                              <a:alpha val="15000"/>
                            </a:prstClr>
                          </a:solidFill>
                        </a:ln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cs typeface="+mn-cs"/>
                      </a:endParaRPr>
                    </a:p>
                  </a:txBody>
                  <a:tcPr marL="48578" marR="48578" marT="13430" marB="134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kern="1200" spc="-90" dirty="0">
                          <a:ln>
                            <a:solidFill>
                              <a:prstClr val="black">
                                <a:lumMod val="85000"/>
                                <a:lumOff val="15000"/>
                                <a:alpha val="15000"/>
                              </a:prstClr>
                            </a:solidFill>
                          </a:ln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GRU</a:t>
                      </a:r>
                      <a:endParaRPr lang="ko-KR" altLang="en-US" sz="800" kern="1200" spc="-90" dirty="0">
                        <a:ln>
                          <a:solidFill>
                            <a:prstClr val="black">
                              <a:lumMod val="85000"/>
                              <a:lumOff val="15000"/>
                              <a:alpha val="15000"/>
                            </a:prstClr>
                          </a:solidFill>
                        </a:ln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cs typeface="+mn-cs"/>
                      </a:endParaRPr>
                    </a:p>
                  </a:txBody>
                  <a:tcPr marL="48578" marR="48578" marT="13430" marB="134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8911642"/>
                  </a:ext>
                </a:extLst>
              </a:tr>
              <a:tr h="171450">
                <a:tc v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kern="1200" spc="-90" dirty="0">
                          <a:ln>
                            <a:solidFill>
                              <a:prstClr val="black">
                                <a:lumMod val="85000"/>
                                <a:lumOff val="15000"/>
                                <a:alpha val="15000"/>
                              </a:prstClr>
                            </a:solidFill>
                          </a:ln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RMSE</a:t>
                      </a:r>
                      <a:endParaRPr lang="ko-KR" altLang="en-US" sz="800" kern="1200" spc="-90" dirty="0">
                        <a:ln>
                          <a:solidFill>
                            <a:prstClr val="black">
                              <a:lumMod val="85000"/>
                              <a:lumOff val="15000"/>
                              <a:alpha val="15000"/>
                            </a:prstClr>
                          </a:solidFill>
                        </a:ln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cs typeface="+mn-cs"/>
                      </a:endParaRPr>
                    </a:p>
                  </a:txBody>
                  <a:tcPr marL="48578" marR="48578" marT="13430" marB="134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kern="1200" spc="-90" dirty="0">
                          <a:ln>
                            <a:solidFill>
                              <a:prstClr val="black">
                                <a:lumMod val="85000"/>
                                <a:lumOff val="15000"/>
                                <a:alpha val="15000"/>
                              </a:prstClr>
                            </a:solidFill>
                          </a:ln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MAPE</a:t>
                      </a:r>
                      <a:endParaRPr lang="ko-KR" altLang="en-US" sz="800" kern="1200" spc="-90" dirty="0">
                        <a:ln>
                          <a:solidFill>
                            <a:prstClr val="black">
                              <a:lumMod val="85000"/>
                              <a:lumOff val="15000"/>
                              <a:alpha val="15000"/>
                            </a:prstClr>
                          </a:solidFill>
                        </a:ln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cs typeface="+mn-cs"/>
                      </a:endParaRPr>
                    </a:p>
                  </a:txBody>
                  <a:tcPr marL="48578" marR="48578" marT="13430" marB="134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kern="1200" spc="-90" dirty="0">
                          <a:ln>
                            <a:solidFill>
                              <a:prstClr val="black">
                                <a:lumMod val="85000"/>
                                <a:lumOff val="15000"/>
                                <a:alpha val="15000"/>
                              </a:prstClr>
                            </a:solidFill>
                          </a:ln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RMSE</a:t>
                      </a:r>
                      <a:endParaRPr lang="ko-KR" altLang="en-US" sz="800" kern="1200" spc="-90" dirty="0">
                        <a:ln>
                          <a:solidFill>
                            <a:prstClr val="black">
                              <a:lumMod val="85000"/>
                              <a:lumOff val="15000"/>
                              <a:alpha val="15000"/>
                            </a:prstClr>
                          </a:solidFill>
                        </a:ln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cs typeface="+mn-cs"/>
                      </a:endParaRPr>
                    </a:p>
                  </a:txBody>
                  <a:tcPr marL="48578" marR="48578" marT="13430" marB="134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kern="1200" spc="-90" dirty="0">
                          <a:ln>
                            <a:solidFill>
                              <a:prstClr val="black">
                                <a:lumMod val="85000"/>
                                <a:lumOff val="15000"/>
                                <a:alpha val="15000"/>
                              </a:prstClr>
                            </a:solidFill>
                          </a:ln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MAPE</a:t>
                      </a:r>
                      <a:endParaRPr lang="ko-KR" altLang="en-US" sz="800" kern="1200" spc="-90" dirty="0">
                        <a:ln>
                          <a:solidFill>
                            <a:prstClr val="black">
                              <a:lumMod val="85000"/>
                              <a:lumOff val="15000"/>
                              <a:alpha val="15000"/>
                            </a:prstClr>
                          </a:solidFill>
                        </a:ln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cs typeface="+mn-cs"/>
                      </a:endParaRPr>
                    </a:p>
                  </a:txBody>
                  <a:tcPr marL="48578" marR="48578" marT="13430" marB="134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kern="1200" spc="-90" dirty="0">
                          <a:ln>
                            <a:solidFill>
                              <a:prstClr val="black">
                                <a:lumMod val="85000"/>
                                <a:lumOff val="15000"/>
                                <a:alpha val="15000"/>
                              </a:prstClr>
                            </a:solidFill>
                          </a:ln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RMSE</a:t>
                      </a:r>
                      <a:endParaRPr lang="ko-KR" altLang="en-US" sz="800" kern="1200" spc="-90" dirty="0">
                        <a:ln>
                          <a:solidFill>
                            <a:prstClr val="black">
                              <a:lumMod val="85000"/>
                              <a:lumOff val="15000"/>
                              <a:alpha val="15000"/>
                            </a:prstClr>
                          </a:solidFill>
                        </a:ln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cs typeface="+mn-cs"/>
                      </a:endParaRPr>
                    </a:p>
                  </a:txBody>
                  <a:tcPr marL="48578" marR="48578" marT="13430" marB="134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kern="1200" spc="-90" dirty="0">
                          <a:ln>
                            <a:solidFill>
                              <a:prstClr val="black">
                                <a:lumMod val="85000"/>
                                <a:lumOff val="15000"/>
                                <a:alpha val="15000"/>
                              </a:prstClr>
                            </a:solidFill>
                          </a:ln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MAPE</a:t>
                      </a:r>
                      <a:endParaRPr lang="ko-KR" altLang="en-US" sz="800" kern="1200" spc="-90" dirty="0">
                        <a:ln>
                          <a:solidFill>
                            <a:prstClr val="black">
                              <a:lumMod val="85000"/>
                              <a:lumOff val="15000"/>
                              <a:alpha val="15000"/>
                            </a:prstClr>
                          </a:solidFill>
                        </a:ln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cs typeface="+mn-cs"/>
                      </a:endParaRPr>
                    </a:p>
                  </a:txBody>
                  <a:tcPr marL="48578" marR="48578" marT="13430" marB="134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kern="1200" spc="-90" dirty="0">
                          <a:ln>
                            <a:solidFill>
                              <a:prstClr val="black">
                                <a:lumMod val="85000"/>
                                <a:lumOff val="15000"/>
                                <a:alpha val="15000"/>
                              </a:prstClr>
                            </a:solidFill>
                          </a:ln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RMSE</a:t>
                      </a:r>
                      <a:endParaRPr lang="ko-KR" altLang="en-US" sz="800" kern="1200" spc="-90" dirty="0">
                        <a:ln>
                          <a:solidFill>
                            <a:prstClr val="black">
                              <a:lumMod val="85000"/>
                              <a:lumOff val="15000"/>
                              <a:alpha val="15000"/>
                            </a:prstClr>
                          </a:solidFill>
                        </a:ln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cs typeface="+mn-cs"/>
                      </a:endParaRPr>
                    </a:p>
                  </a:txBody>
                  <a:tcPr marL="48578" marR="48578" marT="13430" marB="134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kern="1200" spc="-90" dirty="0">
                          <a:ln>
                            <a:solidFill>
                              <a:prstClr val="black">
                                <a:lumMod val="85000"/>
                                <a:lumOff val="15000"/>
                                <a:alpha val="15000"/>
                              </a:prstClr>
                            </a:solidFill>
                          </a:ln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MAPE</a:t>
                      </a:r>
                      <a:endParaRPr lang="ko-KR" altLang="en-US" sz="800" kern="1200" spc="-90" dirty="0">
                        <a:ln>
                          <a:solidFill>
                            <a:prstClr val="black">
                              <a:lumMod val="85000"/>
                              <a:lumOff val="15000"/>
                              <a:alpha val="15000"/>
                            </a:prstClr>
                          </a:solidFill>
                        </a:ln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cs typeface="+mn-cs"/>
                      </a:endParaRPr>
                    </a:p>
                  </a:txBody>
                  <a:tcPr marL="48578" marR="48578" marT="13430" marB="134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2764986"/>
                  </a:ext>
                </a:extLst>
              </a:tr>
              <a:tr h="218885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kern="1200" spc="-90" dirty="0">
                          <a:ln>
                            <a:solidFill>
                              <a:prstClr val="black">
                                <a:lumMod val="85000"/>
                                <a:lumOff val="15000"/>
                                <a:alpha val="15000"/>
                              </a:prstClr>
                            </a:solidFill>
                          </a:ln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1</a:t>
                      </a:r>
                      <a:r>
                        <a:rPr lang="ko-KR" altLang="en-US" sz="800" kern="1200" spc="-90" dirty="0">
                          <a:ln>
                            <a:solidFill>
                              <a:prstClr val="black">
                                <a:lumMod val="85000"/>
                                <a:lumOff val="15000"/>
                                <a:alpha val="15000"/>
                              </a:prstClr>
                            </a:solidFill>
                          </a:ln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주 예측</a:t>
                      </a:r>
                    </a:p>
                  </a:txBody>
                  <a:tcPr marL="48578" marR="48578" marT="13430" marB="134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7800" marR="0" indent="-1778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1" lang="en-US" altLang="ko-KR" sz="800" kern="1200" dirty="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  <a:cs typeface="+mn-cs"/>
                        </a:rPr>
                        <a:t>89.34</a:t>
                      </a:r>
                    </a:p>
                  </a:txBody>
                  <a:tcPr marL="48578" marR="48578" marT="13430" marB="134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kern="1200" dirty="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  <a:cs typeface="+mn-cs"/>
                        </a:rPr>
                        <a:t>2.50</a:t>
                      </a:r>
                      <a:endParaRPr kumimoji="1" lang="ko-KR" altLang="en-US" sz="800" kern="1200" dirty="0">
                        <a:solidFill>
                          <a:srgbClr val="000000"/>
                        </a:solidFill>
                        <a:latin typeface="HY헤드라인M" pitchFamily="18" charset="-127"/>
                        <a:ea typeface="HY헤드라인M" pitchFamily="18" charset="-127"/>
                        <a:cs typeface="+mn-cs"/>
                      </a:endParaRPr>
                    </a:p>
                  </a:txBody>
                  <a:tcPr marL="48578" marR="48578" marT="13430" marB="134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7800" marR="0" indent="-1778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1" lang="en-US" altLang="ko-KR" sz="800" kern="1200" dirty="0">
                          <a:solidFill>
                            <a:srgbClr val="FF0000"/>
                          </a:solidFill>
                          <a:latin typeface="HY헤드라인M" pitchFamily="18" charset="-127"/>
                          <a:ea typeface="HY헤드라인M" pitchFamily="18" charset="-127"/>
                          <a:cs typeface="+mn-cs"/>
                        </a:rPr>
                        <a:t>88.981</a:t>
                      </a:r>
                      <a:endParaRPr kumimoji="1" lang="ko-KR" altLang="en-US" sz="800" kern="1200" dirty="0">
                        <a:solidFill>
                          <a:srgbClr val="FF0000"/>
                        </a:solidFill>
                        <a:latin typeface="HY헤드라인M" pitchFamily="18" charset="-127"/>
                        <a:ea typeface="HY헤드라인M" pitchFamily="18" charset="-127"/>
                        <a:cs typeface="+mn-cs"/>
                      </a:endParaRPr>
                    </a:p>
                  </a:txBody>
                  <a:tcPr marL="48578" marR="48578" marT="13430" marB="134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7800" marR="0" indent="-1778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1" lang="en-US" altLang="ko-KR" sz="800" kern="1200" dirty="0">
                          <a:solidFill>
                            <a:srgbClr val="FF0000"/>
                          </a:solidFill>
                          <a:latin typeface="HY헤드라인M" pitchFamily="18" charset="-127"/>
                          <a:ea typeface="HY헤드라인M" pitchFamily="18" charset="-127"/>
                          <a:cs typeface="+mn-cs"/>
                        </a:rPr>
                        <a:t>2.361</a:t>
                      </a:r>
                      <a:endParaRPr kumimoji="1" lang="ko-KR" altLang="en-US" sz="800" kern="1200" dirty="0">
                        <a:solidFill>
                          <a:srgbClr val="FF0000"/>
                        </a:solidFill>
                        <a:latin typeface="HY헤드라인M" pitchFamily="18" charset="-127"/>
                        <a:ea typeface="HY헤드라인M" pitchFamily="18" charset="-127"/>
                        <a:cs typeface="+mn-cs"/>
                      </a:endParaRPr>
                    </a:p>
                  </a:txBody>
                  <a:tcPr marL="48578" marR="48578" marT="13430" marB="134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7800" marR="0" indent="-1778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1" lang="en-US" altLang="ko-KR" sz="800" kern="1200" dirty="0">
                          <a:solidFill>
                            <a:srgbClr val="FF0000"/>
                          </a:solidFill>
                          <a:latin typeface="HY헤드라인M" pitchFamily="18" charset="-127"/>
                          <a:ea typeface="HY헤드라인M" pitchFamily="18" charset="-127"/>
                          <a:cs typeface="+mn-cs"/>
                        </a:rPr>
                        <a:t>110.71</a:t>
                      </a:r>
                    </a:p>
                  </a:txBody>
                  <a:tcPr marL="48578" marR="48578" marT="13430" marB="134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kern="1200" dirty="0">
                          <a:solidFill>
                            <a:srgbClr val="FF0000"/>
                          </a:solidFill>
                          <a:latin typeface="HY헤드라인M" pitchFamily="18" charset="-127"/>
                          <a:ea typeface="HY헤드라인M" pitchFamily="18" charset="-127"/>
                          <a:cs typeface="+mn-cs"/>
                        </a:rPr>
                        <a:t>2.29</a:t>
                      </a:r>
                      <a:endParaRPr kumimoji="1" lang="ko-KR" altLang="en-US" sz="800" kern="1200" dirty="0">
                        <a:solidFill>
                          <a:srgbClr val="FF0000"/>
                        </a:solidFill>
                        <a:latin typeface="HY헤드라인M" pitchFamily="18" charset="-127"/>
                        <a:ea typeface="HY헤드라인M" pitchFamily="18" charset="-127"/>
                        <a:cs typeface="+mn-cs"/>
                      </a:endParaRPr>
                    </a:p>
                  </a:txBody>
                  <a:tcPr marL="48578" marR="48578" marT="13430" marB="134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7800" marR="0" indent="-1778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1" lang="en-US" altLang="ko-KR" sz="800" kern="1200" dirty="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  <a:cs typeface="+mn-cs"/>
                        </a:rPr>
                        <a:t>111.325</a:t>
                      </a:r>
                      <a:endParaRPr kumimoji="1" lang="ko-KR" altLang="en-US" sz="800" kern="1200" dirty="0">
                        <a:solidFill>
                          <a:srgbClr val="000000"/>
                        </a:solidFill>
                        <a:latin typeface="HY헤드라인M" pitchFamily="18" charset="-127"/>
                        <a:ea typeface="HY헤드라인M" pitchFamily="18" charset="-127"/>
                        <a:cs typeface="+mn-cs"/>
                      </a:endParaRPr>
                    </a:p>
                  </a:txBody>
                  <a:tcPr marL="48578" marR="48578" marT="13430" marB="134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7800" marR="0" indent="-1778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1" lang="en-US" altLang="ko-KR" sz="800" kern="1200" dirty="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  <a:cs typeface="+mn-cs"/>
                        </a:rPr>
                        <a:t>2.16</a:t>
                      </a:r>
                      <a:endParaRPr kumimoji="1" lang="ko-KR" altLang="en-US" sz="800" kern="1200" dirty="0">
                        <a:solidFill>
                          <a:srgbClr val="000000"/>
                        </a:solidFill>
                        <a:latin typeface="HY헤드라인M" pitchFamily="18" charset="-127"/>
                        <a:ea typeface="HY헤드라인M" pitchFamily="18" charset="-127"/>
                        <a:cs typeface="+mn-cs"/>
                      </a:endParaRPr>
                    </a:p>
                  </a:txBody>
                  <a:tcPr marL="48578" marR="48578" marT="13430" marB="134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8885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kern="1200" spc="-90" dirty="0">
                          <a:ln>
                            <a:solidFill>
                              <a:prstClr val="black">
                                <a:lumMod val="85000"/>
                                <a:lumOff val="15000"/>
                                <a:alpha val="15000"/>
                              </a:prstClr>
                            </a:solidFill>
                          </a:ln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4</a:t>
                      </a:r>
                      <a:r>
                        <a:rPr lang="ko-KR" altLang="en-US" sz="800" kern="1200" spc="-90" dirty="0">
                          <a:ln>
                            <a:solidFill>
                              <a:prstClr val="black">
                                <a:lumMod val="85000"/>
                                <a:lumOff val="15000"/>
                                <a:alpha val="15000"/>
                              </a:prstClr>
                            </a:solidFill>
                          </a:ln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주 예측</a:t>
                      </a:r>
                    </a:p>
                  </a:txBody>
                  <a:tcPr marL="48578" marR="48578" marT="13430" marB="134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HY헤드라인M" pitchFamily="18" charset="-127"/>
                          <a:ea typeface="HY헤드라인M" pitchFamily="18" charset="-127"/>
                          <a:cs typeface="+mn-cs"/>
                        </a:rPr>
                        <a:t>260.63</a:t>
                      </a:r>
                    </a:p>
                  </a:txBody>
                  <a:tcPr marL="48578" marR="48578" marT="13430" marB="134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HY헤드라인M" pitchFamily="18" charset="-127"/>
                          <a:ea typeface="HY헤드라인M" pitchFamily="18" charset="-127"/>
                          <a:cs typeface="+mn-cs"/>
                        </a:rPr>
                        <a:t>6.90</a:t>
                      </a:r>
                      <a:endParaRPr kumimoji="1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HY헤드라인M" pitchFamily="18" charset="-127"/>
                        <a:ea typeface="HY헤드라인M" pitchFamily="18" charset="-127"/>
                        <a:cs typeface="+mn-cs"/>
                      </a:endParaRPr>
                    </a:p>
                  </a:txBody>
                  <a:tcPr marL="48578" marR="48578" marT="13430" marB="134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HY헤드라인M" pitchFamily="18" charset="-127"/>
                          <a:ea typeface="HY헤드라인M" pitchFamily="18" charset="-127"/>
                          <a:cs typeface="+mn-cs"/>
                        </a:rPr>
                        <a:t>358.178</a:t>
                      </a:r>
                      <a:endParaRPr kumimoji="1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HY헤드라인M" pitchFamily="18" charset="-127"/>
                        <a:ea typeface="HY헤드라인M" pitchFamily="18" charset="-127"/>
                        <a:cs typeface="+mn-cs"/>
                      </a:endParaRPr>
                    </a:p>
                  </a:txBody>
                  <a:tcPr marL="48578" marR="48578" marT="13430" marB="134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HY헤드라인M" pitchFamily="18" charset="-127"/>
                          <a:ea typeface="HY헤드라인M" pitchFamily="18" charset="-127"/>
                          <a:cs typeface="+mn-cs"/>
                        </a:rPr>
                        <a:t>9.649</a:t>
                      </a:r>
                      <a:endParaRPr kumimoji="1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HY헤드라인M" pitchFamily="18" charset="-127"/>
                        <a:ea typeface="HY헤드라인M" pitchFamily="18" charset="-127"/>
                        <a:cs typeface="+mn-cs"/>
                      </a:endParaRPr>
                    </a:p>
                  </a:txBody>
                  <a:tcPr marL="48578" marR="48578" marT="13430" marB="134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HY헤드라인M" pitchFamily="18" charset="-127"/>
                          <a:ea typeface="HY헤드라인M" pitchFamily="18" charset="-127"/>
                          <a:cs typeface="+mn-cs"/>
                        </a:rPr>
                        <a:t>202.42</a:t>
                      </a:r>
                    </a:p>
                  </a:txBody>
                  <a:tcPr marL="48578" marR="48578" marT="13430" marB="134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HY헤드라인M" pitchFamily="18" charset="-127"/>
                          <a:ea typeface="HY헤드라인M" pitchFamily="18" charset="-127"/>
                          <a:cs typeface="+mn-cs"/>
                        </a:rPr>
                        <a:t>3.74</a:t>
                      </a:r>
                      <a:endParaRPr kumimoji="1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HY헤드라인M" pitchFamily="18" charset="-127"/>
                        <a:ea typeface="HY헤드라인M" pitchFamily="18" charset="-127"/>
                        <a:cs typeface="+mn-cs"/>
                      </a:endParaRPr>
                    </a:p>
                  </a:txBody>
                  <a:tcPr marL="48578" marR="48578" marT="13430" marB="134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HY헤드라인M" pitchFamily="18" charset="-127"/>
                          <a:ea typeface="HY헤드라인M" pitchFamily="18" charset="-127"/>
                          <a:cs typeface="+mn-cs"/>
                        </a:rPr>
                        <a:t>217.231</a:t>
                      </a:r>
                      <a:endParaRPr kumimoji="1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HY헤드라인M" pitchFamily="18" charset="-127"/>
                        <a:ea typeface="HY헤드라인M" pitchFamily="18" charset="-127"/>
                        <a:cs typeface="+mn-cs"/>
                      </a:endParaRPr>
                    </a:p>
                  </a:txBody>
                  <a:tcPr marL="48578" marR="48578" marT="13430" marB="134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HY헤드라인M" pitchFamily="18" charset="-127"/>
                          <a:ea typeface="HY헤드라인M" pitchFamily="18" charset="-127"/>
                          <a:cs typeface="+mn-cs"/>
                        </a:rPr>
                        <a:t>3.815</a:t>
                      </a:r>
                      <a:endParaRPr kumimoji="1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HY헤드라인M" pitchFamily="18" charset="-127"/>
                        <a:ea typeface="HY헤드라인M" pitchFamily="18" charset="-127"/>
                        <a:cs typeface="+mn-cs"/>
                      </a:endParaRPr>
                    </a:p>
                  </a:txBody>
                  <a:tcPr marL="48578" marR="48578" marT="13430" marB="134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8885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kern="1200" spc="-90" dirty="0">
                          <a:ln>
                            <a:solidFill>
                              <a:prstClr val="black">
                                <a:lumMod val="85000"/>
                                <a:lumOff val="15000"/>
                                <a:alpha val="15000"/>
                              </a:prstClr>
                            </a:solidFill>
                          </a:ln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12</a:t>
                      </a:r>
                      <a:r>
                        <a:rPr lang="ko-KR" altLang="en-US" sz="800" kern="1200" spc="-90" dirty="0">
                          <a:ln>
                            <a:solidFill>
                              <a:prstClr val="black">
                                <a:lumMod val="85000"/>
                                <a:lumOff val="15000"/>
                                <a:alpha val="15000"/>
                              </a:prstClr>
                            </a:solidFill>
                          </a:ln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주 예측</a:t>
                      </a:r>
                    </a:p>
                  </a:txBody>
                  <a:tcPr marL="48578" marR="48578" marT="13430" marB="134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HY헤드라인M" pitchFamily="18" charset="-127"/>
                          <a:ea typeface="HY헤드라인M" pitchFamily="18" charset="-127"/>
                          <a:cs typeface="+mn-cs"/>
                        </a:rPr>
                        <a:t>1105.05</a:t>
                      </a:r>
                    </a:p>
                  </a:txBody>
                  <a:tcPr marL="48578" marR="48578" marT="13430" marB="134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HY헤드라인M" pitchFamily="18" charset="-127"/>
                          <a:ea typeface="HY헤드라인M" pitchFamily="18" charset="-127"/>
                          <a:cs typeface="+mn-cs"/>
                        </a:rPr>
                        <a:t>29.20</a:t>
                      </a:r>
                      <a:endParaRPr kumimoji="1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HY헤드라인M" pitchFamily="18" charset="-127"/>
                        <a:ea typeface="HY헤드라인M" pitchFamily="18" charset="-127"/>
                        <a:cs typeface="+mn-cs"/>
                      </a:endParaRPr>
                    </a:p>
                  </a:txBody>
                  <a:tcPr marL="48578" marR="48578" marT="13430" marB="134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HY헤드라인M" pitchFamily="18" charset="-127"/>
                          <a:ea typeface="HY헤드라인M" pitchFamily="18" charset="-127"/>
                          <a:cs typeface="+mn-cs"/>
                        </a:rPr>
                        <a:t>634.591</a:t>
                      </a:r>
                      <a:endParaRPr kumimoji="1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HY헤드라인M" pitchFamily="18" charset="-127"/>
                        <a:ea typeface="HY헤드라인M" pitchFamily="18" charset="-127"/>
                        <a:cs typeface="+mn-cs"/>
                      </a:endParaRPr>
                    </a:p>
                  </a:txBody>
                  <a:tcPr marL="48578" marR="48578" marT="13430" marB="134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HY헤드라인M" pitchFamily="18" charset="-127"/>
                          <a:ea typeface="HY헤드라인M" pitchFamily="18" charset="-127"/>
                          <a:cs typeface="+mn-cs"/>
                        </a:rPr>
                        <a:t>15.108</a:t>
                      </a:r>
                      <a:endParaRPr kumimoji="1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HY헤드라인M" pitchFamily="18" charset="-127"/>
                        <a:ea typeface="HY헤드라인M" pitchFamily="18" charset="-127"/>
                        <a:cs typeface="+mn-cs"/>
                      </a:endParaRPr>
                    </a:p>
                  </a:txBody>
                  <a:tcPr marL="48578" marR="48578" marT="13430" marB="134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HY헤드라인M" pitchFamily="18" charset="-127"/>
                          <a:ea typeface="HY헤드라인M" pitchFamily="18" charset="-127"/>
                          <a:cs typeface="+mn-cs"/>
                        </a:rPr>
                        <a:t>687.67</a:t>
                      </a:r>
                    </a:p>
                  </a:txBody>
                  <a:tcPr marL="48578" marR="48578" marT="13430" marB="134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HY헤드라인M" pitchFamily="18" charset="-127"/>
                          <a:ea typeface="HY헤드라인M" pitchFamily="18" charset="-127"/>
                          <a:cs typeface="+mn-cs"/>
                        </a:rPr>
                        <a:t>14.54</a:t>
                      </a:r>
                      <a:endParaRPr kumimoji="1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HY헤드라인M" pitchFamily="18" charset="-127"/>
                        <a:ea typeface="HY헤드라인M" pitchFamily="18" charset="-127"/>
                        <a:cs typeface="+mn-cs"/>
                      </a:endParaRPr>
                    </a:p>
                  </a:txBody>
                  <a:tcPr marL="48578" marR="48578" marT="13430" marB="134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HY헤드라인M" pitchFamily="18" charset="-127"/>
                          <a:ea typeface="HY헤드라인M" pitchFamily="18" charset="-127"/>
                          <a:cs typeface="+mn-cs"/>
                        </a:rPr>
                        <a:t>726.766</a:t>
                      </a:r>
                      <a:endParaRPr kumimoji="1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HY헤드라인M" pitchFamily="18" charset="-127"/>
                        <a:ea typeface="HY헤드라인M" pitchFamily="18" charset="-127"/>
                        <a:cs typeface="+mn-cs"/>
                      </a:endParaRPr>
                    </a:p>
                  </a:txBody>
                  <a:tcPr marL="48578" marR="48578" marT="13430" marB="134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HY헤드라인M" pitchFamily="18" charset="-127"/>
                          <a:ea typeface="HY헤드라인M" pitchFamily="18" charset="-127"/>
                          <a:cs typeface="+mn-cs"/>
                        </a:rPr>
                        <a:t>14.654</a:t>
                      </a:r>
                      <a:endParaRPr kumimoji="1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HY헤드라인M" pitchFamily="18" charset="-127"/>
                        <a:ea typeface="HY헤드라인M" pitchFamily="18" charset="-127"/>
                        <a:cs typeface="+mn-cs"/>
                      </a:endParaRPr>
                    </a:p>
                  </a:txBody>
                  <a:tcPr marL="48578" marR="48578" marT="13430" marB="134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7964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kern="1200" spc="-90" dirty="0">
                          <a:ln>
                            <a:solidFill>
                              <a:prstClr val="black">
                                <a:lumMod val="85000"/>
                                <a:lumOff val="15000"/>
                                <a:alpha val="15000"/>
                              </a:prstClr>
                            </a:solidFill>
                          </a:ln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24</a:t>
                      </a:r>
                      <a:r>
                        <a:rPr lang="ko-KR" altLang="en-US" sz="800" kern="1200" spc="-90" dirty="0">
                          <a:ln>
                            <a:solidFill>
                              <a:prstClr val="black">
                                <a:lumMod val="85000"/>
                                <a:lumOff val="15000"/>
                                <a:alpha val="15000"/>
                              </a:prstClr>
                            </a:solidFill>
                          </a:ln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주 예측</a:t>
                      </a:r>
                    </a:p>
                  </a:txBody>
                  <a:tcPr marL="48578" marR="48578" marT="13430" marB="134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HY헤드라인M" pitchFamily="18" charset="-127"/>
                          <a:ea typeface="HY헤드라인M" pitchFamily="18" charset="-127"/>
                          <a:cs typeface="+mn-cs"/>
                        </a:rPr>
                        <a:t>1276.03</a:t>
                      </a:r>
                    </a:p>
                  </a:txBody>
                  <a:tcPr marL="48578" marR="48578" marT="13430" marB="134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HY헤드라인M" pitchFamily="18" charset="-127"/>
                          <a:ea typeface="HY헤드라인M" pitchFamily="18" charset="-127"/>
                          <a:cs typeface="+mn-cs"/>
                        </a:rPr>
                        <a:t>19.64</a:t>
                      </a:r>
                      <a:endParaRPr kumimoji="1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HY헤드라인M" pitchFamily="18" charset="-127"/>
                        <a:ea typeface="HY헤드라인M" pitchFamily="18" charset="-127"/>
                        <a:cs typeface="+mn-cs"/>
                      </a:endParaRPr>
                    </a:p>
                  </a:txBody>
                  <a:tcPr marL="48578" marR="48578" marT="13430" marB="134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HY헤드라인M" pitchFamily="18" charset="-127"/>
                          <a:ea typeface="HY헤드라인M" pitchFamily="18" charset="-127"/>
                          <a:cs typeface="+mn-cs"/>
                        </a:rPr>
                        <a:t>1586.518</a:t>
                      </a:r>
                      <a:endParaRPr kumimoji="1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HY헤드라인M" pitchFamily="18" charset="-127"/>
                        <a:ea typeface="HY헤드라인M" pitchFamily="18" charset="-127"/>
                        <a:cs typeface="+mn-cs"/>
                      </a:endParaRPr>
                    </a:p>
                  </a:txBody>
                  <a:tcPr marL="48578" marR="48578" marT="13430" marB="134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HY헤드라인M" pitchFamily="18" charset="-127"/>
                          <a:ea typeface="HY헤드라인M" pitchFamily="18" charset="-127"/>
                          <a:cs typeface="+mn-cs"/>
                        </a:rPr>
                        <a:t>37.01</a:t>
                      </a:r>
                      <a:endParaRPr kumimoji="1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HY헤드라인M" pitchFamily="18" charset="-127"/>
                        <a:ea typeface="HY헤드라인M" pitchFamily="18" charset="-127"/>
                        <a:cs typeface="+mn-cs"/>
                      </a:endParaRPr>
                    </a:p>
                  </a:txBody>
                  <a:tcPr marL="48578" marR="48578" marT="13430" marB="134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177800" marR="0" lvl="0" indent="-17780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HY헤드라인M" pitchFamily="18" charset="-127"/>
                          <a:ea typeface="HY헤드라인M" pitchFamily="18" charset="-127"/>
                          <a:cs typeface="+mn-cs"/>
                        </a:rPr>
                        <a:t>-</a:t>
                      </a:r>
                      <a:endParaRPr kumimoji="1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HY헤드라인M" pitchFamily="18" charset="-127"/>
                        <a:ea typeface="HY헤드라인M" pitchFamily="18" charset="-127"/>
                        <a:cs typeface="+mn-cs"/>
                      </a:endParaRPr>
                    </a:p>
                  </a:txBody>
                  <a:tcPr marL="48578" marR="48578" marT="13430" marB="134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177800" marR="0" lvl="0" indent="-17780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HY헤드라인M" pitchFamily="18" charset="-127"/>
                          <a:ea typeface="HY헤드라인M" pitchFamily="18" charset="-127"/>
                          <a:cs typeface="+mn-cs"/>
                        </a:rPr>
                        <a:t>-</a:t>
                      </a:r>
                      <a:endParaRPr kumimoji="1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HY헤드라인M" pitchFamily="18" charset="-127"/>
                        <a:ea typeface="HY헤드라인M" pitchFamily="18" charset="-127"/>
                        <a:cs typeface="+mn-cs"/>
                      </a:endParaRPr>
                    </a:p>
                  </a:txBody>
                  <a:tcPr marL="48578" marR="48578" marT="13430" marB="134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3268811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A0E4AFE0-44A2-081C-EDB2-72FF705FF262}"/>
              </a:ext>
            </a:extLst>
          </p:cNvPr>
          <p:cNvGraphicFramePr>
            <a:graphicFrameLocks noGrp="1"/>
          </p:cNvGraphicFramePr>
          <p:nvPr/>
        </p:nvGraphicFramePr>
        <p:xfrm>
          <a:off x="646729" y="3401915"/>
          <a:ext cx="5576806" cy="1633350"/>
        </p:xfrm>
        <a:graphic>
          <a:graphicData uri="http://schemas.openxmlformats.org/drawingml/2006/table">
            <a:tbl>
              <a:tblPr/>
              <a:tblGrid>
                <a:gridCol w="15417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175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17511">
                  <a:extLst>
                    <a:ext uri="{9D8B030D-6E8A-4147-A177-3AD203B41FA5}">
                      <a16:colId xmlns:a16="http://schemas.microsoft.com/office/drawing/2014/main" val="77567795"/>
                    </a:ext>
                  </a:extLst>
                </a:gridCol>
              </a:tblGrid>
              <a:tr h="184595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kumimoji="1" lang="ko-KR" altLang="en-US" sz="900" kern="1200" dirty="0">
                        <a:solidFill>
                          <a:srgbClr val="000000"/>
                        </a:solidFill>
                        <a:latin typeface="HY헤드라인M" pitchFamily="18" charset="-127"/>
                        <a:ea typeface="HY헤드라인M" pitchFamily="18" charset="-127"/>
                        <a:cs typeface="+mn-cs"/>
                      </a:endParaRPr>
                    </a:p>
                  </a:txBody>
                  <a:tcPr marL="48578" marR="48578" marT="13430" marB="134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1" lang="en-US" altLang="ko-KR" sz="900" kern="1200" dirty="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  <a:cs typeface="+mn-cs"/>
                        </a:rPr>
                        <a:t>Best result subset</a:t>
                      </a:r>
                      <a:endParaRPr kumimoji="1" lang="ko-KR" altLang="en-US" sz="900" kern="1200" dirty="0">
                        <a:solidFill>
                          <a:srgbClr val="000000"/>
                        </a:solidFill>
                        <a:latin typeface="HY헤드라인M" pitchFamily="18" charset="-127"/>
                        <a:ea typeface="HY헤드라인M" pitchFamily="18" charset="-127"/>
                        <a:cs typeface="+mn-cs"/>
                      </a:endParaRPr>
                    </a:p>
                  </a:txBody>
                  <a:tcPr marL="48578" marR="48578" marT="13430" marB="134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4595"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kumimoji="1" lang="ko-KR" altLang="en-US" sz="1400" kern="1200" dirty="0">
                        <a:solidFill>
                          <a:srgbClr val="000000"/>
                        </a:solidFill>
                        <a:latin typeface="HY헤드라인M" pitchFamily="18" charset="-127"/>
                        <a:ea typeface="HY헤드라인M" pitchFamily="18" charset="-127"/>
                        <a:cs typeface="+mn-cs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1" lang="en-US" altLang="ko-KR" sz="900" kern="1200" dirty="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  <a:cs typeface="+mn-cs"/>
                        </a:rPr>
                        <a:t>Period1</a:t>
                      </a:r>
                      <a:endParaRPr kumimoji="1" lang="ko-KR" altLang="en-US" sz="900" kern="1200" dirty="0">
                        <a:solidFill>
                          <a:srgbClr val="000000"/>
                        </a:solidFill>
                        <a:latin typeface="HY헤드라인M" pitchFamily="18" charset="-127"/>
                        <a:ea typeface="HY헤드라인M" pitchFamily="18" charset="-127"/>
                        <a:cs typeface="+mn-cs"/>
                      </a:endParaRPr>
                    </a:p>
                  </a:txBody>
                  <a:tcPr marL="48578" marR="48578" marT="13430" marB="134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1" lang="en-US" altLang="ko-KR" sz="900" kern="1200" dirty="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  <a:cs typeface="+mn-cs"/>
                        </a:rPr>
                        <a:t>Period2</a:t>
                      </a:r>
                      <a:endParaRPr kumimoji="1" lang="ko-KR" altLang="en-US" sz="900" kern="1200" dirty="0">
                        <a:solidFill>
                          <a:srgbClr val="000000"/>
                        </a:solidFill>
                        <a:latin typeface="HY헤드라인M" pitchFamily="18" charset="-127"/>
                        <a:ea typeface="HY헤드라인M" pitchFamily="18" charset="-127"/>
                        <a:cs typeface="+mn-cs"/>
                      </a:endParaRPr>
                    </a:p>
                  </a:txBody>
                  <a:tcPr marL="48578" marR="48578" marT="13430" marB="134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4180957"/>
                  </a:ext>
                </a:extLst>
              </a:tr>
              <a:tr h="316040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kern="1200" spc="-90" dirty="0">
                          <a:ln>
                            <a:solidFill>
                              <a:prstClr val="black">
                                <a:lumMod val="85000"/>
                                <a:lumOff val="15000"/>
                                <a:alpha val="15000"/>
                              </a:prstClr>
                            </a:solidFill>
                          </a:ln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1</a:t>
                      </a:r>
                      <a:r>
                        <a:rPr lang="ko-KR" altLang="en-US" sz="800" kern="1200" spc="-90" dirty="0">
                          <a:ln>
                            <a:solidFill>
                              <a:prstClr val="black">
                                <a:lumMod val="85000"/>
                                <a:lumOff val="15000"/>
                                <a:alpha val="15000"/>
                              </a:prstClr>
                            </a:solidFill>
                          </a:ln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주 예측</a:t>
                      </a:r>
                    </a:p>
                  </a:txBody>
                  <a:tcPr marL="48578" marR="48578" marT="13430" marB="134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kern="1200" spc="-90" dirty="0">
                          <a:ln>
                            <a:solidFill>
                              <a:prstClr val="black">
                                <a:lumMod val="85000"/>
                                <a:lumOff val="15000"/>
                                <a:alpha val="15000"/>
                              </a:prstClr>
                            </a:solidFill>
                          </a:ln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PCC + Lag</a:t>
                      </a:r>
                    </a:p>
                    <a:p>
                      <a:pPr marL="0" marR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kern="1200" spc="-90" dirty="0">
                          <a:ln>
                            <a:solidFill>
                              <a:prstClr val="black">
                                <a:lumMod val="85000"/>
                                <a:lumOff val="15000"/>
                                <a:alpha val="15000"/>
                              </a:prstClr>
                            </a:solidFill>
                          </a:ln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(RMSE: 88.981, MAPE: 2.361)</a:t>
                      </a:r>
                      <a:endParaRPr lang="ko-KR" altLang="en-US" sz="800" kern="1200" spc="-90" dirty="0">
                        <a:ln>
                          <a:solidFill>
                            <a:prstClr val="black">
                              <a:lumMod val="85000"/>
                              <a:lumOff val="15000"/>
                              <a:alpha val="15000"/>
                            </a:prstClr>
                          </a:solidFill>
                        </a:ln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cs typeface="+mn-cs"/>
                      </a:endParaRPr>
                    </a:p>
                  </a:txBody>
                  <a:tcPr marL="48578" marR="48578" marT="13430" marB="134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kern="1200" spc="-90" dirty="0">
                          <a:ln>
                            <a:solidFill>
                              <a:prstClr val="black">
                                <a:lumMod val="85000"/>
                                <a:lumOff val="15000"/>
                                <a:alpha val="15000"/>
                              </a:prstClr>
                            </a:solidFill>
                          </a:ln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Cosine similarity</a:t>
                      </a:r>
                    </a:p>
                    <a:p>
                      <a:pPr marL="0" marR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kern="1200" spc="-90" dirty="0">
                          <a:ln>
                            <a:solidFill>
                              <a:prstClr val="black">
                                <a:lumMod val="85000"/>
                                <a:lumOff val="15000"/>
                                <a:alpha val="15000"/>
                              </a:prstClr>
                            </a:solidFill>
                          </a:ln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(RMSE:</a:t>
                      </a:r>
                      <a:r>
                        <a:rPr lang="ko-KR" altLang="en-US" sz="800" kern="1200" spc="-90" dirty="0">
                          <a:ln>
                            <a:solidFill>
                              <a:prstClr val="black">
                                <a:lumMod val="85000"/>
                                <a:lumOff val="15000"/>
                                <a:alpha val="15000"/>
                              </a:prstClr>
                            </a:solidFill>
                          </a:ln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 </a:t>
                      </a:r>
                      <a:r>
                        <a:rPr lang="en-US" altLang="ko-KR" sz="800" kern="1200" spc="-90" dirty="0">
                          <a:ln>
                            <a:solidFill>
                              <a:prstClr val="black">
                                <a:lumMod val="85000"/>
                                <a:lumOff val="15000"/>
                                <a:alpha val="15000"/>
                              </a:prstClr>
                            </a:solidFill>
                          </a:ln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110.7141,</a:t>
                      </a:r>
                      <a:r>
                        <a:rPr lang="ko-KR" altLang="en-US" sz="800" kern="1200" spc="-90" dirty="0">
                          <a:ln>
                            <a:solidFill>
                              <a:prstClr val="black">
                                <a:lumMod val="85000"/>
                                <a:lumOff val="15000"/>
                                <a:alpha val="15000"/>
                              </a:prstClr>
                            </a:solidFill>
                          </a:ln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 </a:t>
                      </a:r>
                      <a:r>
                        <a:rPr lang="en-US" altLang="ko-KR" sz="800" kern="1200" spc="-90" dirty="0">
                          <a:ln>
                            <a:solidFill>
                              <a:prstClr val="black">
                                <a:lumMod val="85000"/>
                                <a:lumOff val="15000"/>
                                <a:alpha val="15000"/>
                              </a:prstClr>
                            </a:solidFill>
                          </a:ln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MAPE:</a:t>
                      </a:r>
                      <a:r>
                        <a:rPr lang="ko-KR" altLang="en-US" sz="800" kern="1200" spc="-90" dirty="0">
                          <a:ln>
                            <a:solidFill>
                              <a:prstClr val="black">
                                <a:lumMod val="85000"/>
                                <a:lumOff val="15000"/>
                                <a:alpha val="15000"/>
                              </a:prstClr>
                            </a:solidFill>
                          </a:ln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 </a:t>
                      </a:r>
                      <a:r>
                        <a:rPr lang="en-US" altLang="ko-KR" sz="800" kern="1200" spc="-90" dirty="0">
                          <a:ln>
                            <a:solidFill>
                              <a:prstClr val="black">
                                <a:lumMod val="85000"/>
                                <a:lumOff val="15000"/>
                                <a:alpha val="15000"/>
                              </a:prstClr>
                            </a:solidFill>
                          </a:ln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2.289)</a:t>
                      </a:r>
                      <a:endParaRPr lang="ko-KR" altLang="en-US" sz="800" kern="1200" spc="-90" dirty="0">
                        <a:ln>
                          <a:solidFill>
                            <a:prstClr val="black">
                              <a:lumMod val="85000"/>
                              <a:lumOff val="15000"/>
                              <a:alpha val="15000"/>
                            </a:prstClr>
                          </a:solidFill>
                        </a:ln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cs typeface="+mn-cs"/>
                      </a:endParaRPr>
                    </a:p>
                  </a:txBody>
                  <a:tcPr marL="48578" marR="48578" marT="13430" marB="134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6040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kern="1200" spc="-90" dirty="0">
                          <a:ln>
                            <a:solidFill>
                              <a:prstClr val="black">
                                <a:lumMod val="85000"/>
                                <a:lumOff val="15000"/>
                                <a:alpha val="15000"/>
                              </a:prstClr>
                            </a:solidFill>
                          </a:ln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4</a:t>
                      </a:r>
                      <a:r>
                        <a:rPr lang="ko-KR" altLang="en-US" sz="800" kern="1200" spc="-90" dirty="0">
                          <a:ln>
                            <a:solidFill>
                              <a:prstClr val="black">
                                <a:lumMod val="85000"/>
                                <a:lumOff val="15000"/>
                                <a:alpha val="15000"/>
                              </a:prstClr>
                            </a:solidFill>
                          </a:ln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주 예측</a:t>
                      </a:r>
                    </a:p>
                  </a:txBody>
                  <a:tcPr marL="48578" marR="48578" marT="13430" marB="134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kern="1200" spc="-90" noProof="0" dirty="0">
                          <a:ln>
                            <a:solidFill>
                              <a:prstClr val="black">
                                <a:lumMod val="85000"/>
                                <a:lumOff val="15000"/>
                                <a:alpha val="15000"/>
                              </a:prstClr>
                            </a:solidFill>
                          </a:ln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Ensemble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kern="1200" spc="-90" noProof="0" dirty="0">
                          <a:ln>
                            <a:solidFill>
                              <a:prstClr val="black">
                                <a:lumMod val="85000"/>
                                <a:lumOff val="15000"/>
                                <a:alpha val="15000"/>
                              </a:prstClr>
                            </a:solidFill>
                          </a:ln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(RMSE:</a:t>
                      </a:r>
                      <a:r>
                        <a:rPr lang="ko-KR" altLang="en-US" sz="800" kern="1200" spc="-90" noProof="0" dirty="0">
                          <a:ln>
                            <a:solidFill>
                              <a:prstClr val="black">
                                <a:lumMod val="85000"/>
                                <a:lumOff val="15000"/>
                                <a:alpha val="15000"/>
                              </a:prstClr>
                            </a:solidFill>
                          </a:ln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 </a:t>
                      </a:r>
                      <a:r>
                        <a:rPr lang="en-US" altLang="ko-KR" sz="800" kern="1200" spc="-90" noProof="0" dirty="0">
                          <a:ln>
                            <a:solidFill>
                              <a:prstClr val="black">
                                <a:lumMod val="85000"/>
                                <a:lumOff val="15000"/>
                                <a:alpha val="15000"/>
                              </a:prstClr>
                            </a:solidFill>
                          </a:ln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260.88,</a:t>
                      </a:r>
                      <a:r>
                        <a:rPr lang="ko-KR" altLang="en-US" sz="800" kern="1200" spc="-90" noProof="0" dirty="0">
                          <a:ln>
                            <a:solidFill>
                              <a:prstClr val="black">
                                <a:lumMod val="85000"/>
                                <a:lumOff val="15000"/>
                                <a:alpha val="15000"/>
                              </a:prstClr>
                            </a:solidFill>
                          </a:ln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 </a:t>
                      </a:r>
                      <a:r>
                        <a:rPr lang="en-US" altLang="ko-KR" sz="800" kern="1200" spc="-90" noProof="0" dirty="0">
                          <a:ln>
                            <a:solidFill>
                              <a:prstClr val="black">
                                <a:lumMod val="85000"/>
                                <a:lumOff val="15000"/>
                                <a:alpha val="15000"/>
                              </a:prstClr>
                            </a:solidFill>
                          </a:ln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MAPE:</a:t>
                      </a:r>
                      <a:r>
                        <a:rPr lang="ko-KR" altLang="en-US" sz="800" kern="1200" spc="-90" noProof="0" dirty="0">
                          <a:ln>
                            <a:solidFill>
                              <a:prstClr val="black">
                                <a:lumMod val="85000"/>
                                <a:lumOff val="15000"/>
                                <a:alpha val="15000"/>
                              </a:prstClr>
                            </a:solidFill>
                          </a:ln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 </a:t>
                      </a:r>
                      <a:r>
                        <a:rPr lang="en-US" altLang="ko-KR" sz="800" kern="1200" spc="-90" noProof="0" dirty="0">
                          <a:ln>
                            <a:solidFill>
                              <a:prstClr val="black">
                                <a:lumMod val="85000"/>
                                <a:lumOff val="15000"/>
                                <a:alpha val="15000"/>
                              </a:prstClr>
                            </a:solidFill>
                          </a:ln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6.898)</a:t>
                      </a:r>
                      <a:endParaRPr lang="ko-KR" altLang="en-US" sz="800" kern="1200" spc="-90" noProof="0" dirty="0">
                        <a:ln>
                          <a:solidFill>
                            <a:prstClr val="black">
                              <a:lumMod val="85000"/>
                              <a:lumOff val="15000"/>
                              <a:alpha val="15000"/>
                            </a:prstClr>
                          </a:solidFill>
                        </a:ln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cs typeface="+mn-cs"/>
                      </a:endParaRPr>
                    </a:p>
                  </a:txBody>
                  <a:tcPr marL="48578" marR="48578" marT="13430" marB="134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kern="1200" spc="-90" noProof="0" dirty="0">
                          <a:ln>
                            <a:solidFill>
                              <a:prstClr val="black">
                                <a:lumMod val="85000"/>
                                <a:lumOff val="15000"/>
                                <a:alpha val="15000"/>
                              </a:prstClr>
                            </a:solidFill>
                          </a:ln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Ensemble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kern="1200" spc="-90" noProof="0" dirty="0">
                          <a:ln>
                            <a:solidFill>
                              <a:prstClr val="black">
                                <a:lumMod val="85000"/>
                                <a:lumOff val="15000"/>
                                <a:alpha val="15000"/>
                              </a:prstClr>
                            </a:solidFill>
                          </a:ln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(RMSE:</a:t>
                      </a:r>
                      <a:r>
                        <a:rPr lang="ko-KR" altLang="en-US" sz="800" kern="1200" spc="-90" noProof="0" dirty="0">
                          <a:ln>
                            <a:solidFill>
                              <a:prstClr val="black">
                                <a:lumMod val="85000"/>
                                <a:lumOff val="15000"/>
                                <a:alpha val="15000"/>
                              </a:prstClr>
                            </a:solidFill>
                          </a:ln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 </a:t>
                      </a:r>
                      <a:r>
                        <a:rPr lang="en-US" altLang="ko-KR" sz="800" kern="1200" spc="-90" noProof="0" dirty="0">
                          <a:ln>
                            <a:solidFill>
                              <a:prstClr val="black">
                                <a:lumMod val="85000"/>
                                <a:lumOff val="15000"/>
                                <a:alpha val="15000"/>
                              </a:prstClr>
                            </a:solidFill>
                          </a:ln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202.421,</a:t>
                      </a:r>
                      <a:r>
                        <a:rPr lang="ko-KR" altLang="en-US" sz="800" kern="1200" spc="-90" noProof="0" dirty="0">
                          <a:ln>
                            <a:solidFill>
                              <a:prstClr val="black">
                                <a:lumMod val="85000"/>
                                <a:lumOff val="15000"/>
                                <a:alpha val="15000"/>
                              </a:prstClr>
                            </a:solidFill>
                          </a:ln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 </a:t>
                      </a:r>
                      <a:r>
                        <a:rPr lang="en-US" altLang="ko-KR" sz="800" kern="1200" spc="-90" noProof="0" dirty="0">
                          <a:ln>
                            <a:solidFill>
                              <a:prstClr val="black">
                                <a:lumMod val="85000"/>
                                <a:lumOff val="15000"/>
                                <a:alpha val="15000"/>
                              </a:prstClr>
                            </a:solidFill>
                          </a:ln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MAPE:</a:t>
                      </a:r>
                      <a:r>
                        <a:rPr lang="ko-KR" altLang="en-US" sz="800" kern="1200" spc="-90" noProof="0" dirty="0">
                          <a:ln>
                            <a:solidFill>
                              <a:prstClr val="black">
                                <a:lumMod val="85000"/>
                                <a:lumOff val="15000"/>
                                <a:alpha val="15000"/>
                              </a:prstClr>
                            </a:solidFill>
                          </a:ln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 </a:t>
                      </a:r>
                      <a:r>
                        <a:rPr lang="en-US" altLang="ko-KR" sz="800" kern="1200" spc="-90" noProof="0" dirty="0">
                          <a:ln>
                            <a:solidFill>
                              <a:prstClr val="black">
                                <a:lumMod val="85000"/>
                                <a:lumOff val="15000"/>
                                <a:alpha val="15000"/>
                              </a:prstClr>
                            </a:solidFill>
                          </a:ln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3.743)</a:t>
                      </a:r>
                      <a:endParaRPr lang="ko-KR" altLang="en-US" sz="800" kern="1200" spc="-90" noProof="0" dirty="0">
                        <a:ln>
                          <a:solidFill>
                            <a:prstClr val="black">
                              <a:lumMod val="85000"/>
                              <a:lumOff val="15000"/>
                              <a:alpha val="15000"/>
                            </a:prstClr>
                          </a:solidFill>
                        </a:ln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cs typeface="+mn-cs"/>
                      </a:endParaRPr>
                    </a:p>
                  </a:txBody>
                  <a:tcPr marL="48578" marR="48578" marT="13430" marB="134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6040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kern="1200" spc="-90" dirty="0">
                          <a:ln>
                            <a:solidFill>
                              <a:prstClr val="black">
                                <a:lumMod val="85000"/>
                                <a:lumOff val="15000"/>
                                <a:alpha val="15000"/>
                              </a:prstClr>
                            </a:solidFill>
                          </a:ln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12</a:t>
                      </a:r>
                      <a:r>
                        <a:rPr lang="ko-KR" altLang="en-US" sz="800" kern="1200" spc="-90" dirty="0">
                          <a:ln>
                            <a:solidFill>
                              <a:prstClr val="black">
                                <a:lumMod val="85000"/>
                                <a:lumOff val="15000"/>
                                <a:alpha val="15000"/>
                              </a:prstClr>
                            </a:solidFill>
                          </a:ln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주 예측</a:t>
                      </a:r>
                    </a:p>
                  </a:txBody>
                  <a:tcPr marL="48578" marR="48578" marT="13430" marB="134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kern="1200" spc="-90" noProof="0" dirty="0">
                          <a:ln>
                            <a:solidFill>
                              <a:prstClr val="black">
                                <a:lumMod val="85000"/>
                                <a:lumOff val="15000"/>
                                <a:alpha val="15000"/>
                              </a:prstClr>
                            </a:solidFill>
                          </a:ln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Cosine similarity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kern="1200" spc="-90" noProof="0" dirty="0">
                          <a:ln>
                            <a:solidFill>
                              <a:prstClr val="black">
                                <a:lumMod val="85000"/>
                                <a:lumOff val="15000"/>
                                <a:alpha val="15000"/>
                              </a:prstClr>
                            </a:solidFill>
                          </a:ln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(RMSE:</a:t>
                      </a:r>
                      <a:r>
                        <a:rPr lang="ko-KR" altLang="en-US" sz="800" kern="1200" spc="-90" noProof="0" dirty="0">
                          <a:ln>
                            <a:solidFill>
                              <a:prstClr val="black">
                                <a:lumMod val="85000"/>
                                <a:lumOff val="15000"/>
                                <a:alpha val="15000"/>
                              </a:prstClr>
                            </a:solidFill>
                          </a:ln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 </a:t>
                      </a:r>
                      <a:r>
                        <a:rPr lang="en-US" altLang="ko-KR" sz="800" kern="1200" spc="-90" noProof="0" dirty="0">
                          <a:ln>
                            <a:solidFill>
                              <a:prstClr val="black">
                                <a:lumMod val="85000"/>
                                <a:lumOff val="15000"/>
                                <a:alpha val="15000"/>
                              </a:prstClr>
                            </a:solidFill>
                          </a:ln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634.591,</a:t>
                      </a:r>
                      <a:r>
                        <a:rPr lang="ko-KR" altLang="en-US" sz="800" kern="1200" spc="-90" noProof="0" dirty="0">
                          <a:ln>
                            <a:solidFill>
                              <a:prstClr val="black">
                                <a:lumMod val="85000"/>
                                <a:lumOff val="15000"/>
                                <a:alpha val="15000"/>
                              </a:prstClr>
                            </a:solidFill>
                          </a:ln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 </a:t>
                      </a:r>
                      <a:r>
                        <a:rPr lang="en-US" altLang="ko-KR" sz="800" kern="1200" spc="-90" noProof="0" dirty="0">
                          <a:ln>
                            <a:solidFill>
                              <a:prstClr val="black">
                                <a:lumMod val="85000"/>
                                <a:lumOff val="15000"/>
                                <a:alpha val="15000"/>
                              </a:prstClr>
                            </a:solidFill>
                          </a:ln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MAPE:</a:t>
                      </a:r>
                      <a:r>
                        <a:rPr lang="ko-KR" altLang="en-US" sz="800" kern="1200" spc="-90" noProof="0" dirty="0">
                          <a:ln>
                            <a:solidFill>
                              <a:prstClr val="black">
                                <a:lumMod val="85000"/>
                                <a:lumOff val="15000"/>
                                <a:alpha val="15000"/>
                              </a:prstClr>
                            </a:solidFill>
                          </a:ln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 </a:t>
                      </a:r>
                      <a:r>
                        <a:rPr lang="en-US" altLang="ko-KR" sz="800" kern="1200" spc="-90" noProof="0" dirty="0">
                          <a:ln>
                            <a:solidFill>
                              <a:prstClr val="black">
                                <a:lumMod val="85000"/>
                                <a:lumOff val="15000"/>
                                <a:alpha val="15000"/>
                              </a:prstClr>
                            </a:solidFill>
                          </a:ln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15.108)</a:t>
                      </a:r>
                      <a:endParaRPr lang="ko-KR" altLang="en-US" sz="800" kern="1200" spc="-90" noProof="0" dirty="0">
                        <a:ln>
                          <a:solidFill>
                            <a:prstClr val="black">
                              <a:lumMod val="85000"/>
                              <a:lumOff val="15000"/>
                              <a:alpha val="15000"/>
                            </a:prstClr>
                          </a:solidFill>
                        </a:ln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cs typeface="+mn-cs"/>
                      </a:endParaRPr>
                    </a:p>
                  </a:txBody>
                  <a:tcPr marL="48578" marR="48578" marT="13430" marB="134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kern="1200" spc="-90" noProof="0" dirty="0">
                          <a:ln>
                            <a:solidFill>
                              <a:prstClr val="black">
                                <a:lumMod val="85000"/>
                                <a:lumOff val="15000"/>
                                <a:alpha val="15000"/>
                              </a:prstClr>
                            </a:solidFill>
                          </a:ln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PCC + Lag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kern="1200" spc="-90" noProof="0" dirty="0">
                          <a:ln>
                            <a:solidFill>
                              <a:prstClr val="black">
                                <a:lumMod val="85000"/>
                                <a:lumOff val="15000"/>
                                <a:alpha val="15000"/>
                              </a:prstClr>
                            </a:solidFill>
                          </a:ln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(RMSE:</a:t>
                      </a:r>
                      <a:r>
                        <a:rPr lang="ko-KR" altLang="en-US" sz="800" kern="1200" spc="-90" noProof="0" dirty="0">
                          <a:ln>
                            <a:solidFill>
                              <a:prstClr val="black">
                                <a:lumMod val="85000"/>
                                <a:lumOff val="15000"/>
                                <a:alpha val="15000"/>
                              </a:prstClr>
                            </a:solidFill>
                          </a:ln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 </a:t>
                      </a:r>
                      <a:r>
                        <a:rPr lang="en-US" altLang="ko-KR" sz="800" kern="1200" spc="-90" noProof="0" dirty="0">
                          <a:ln>
                            <a:solidFill>
                              <a:prstClr val="black">
                                <a:lumMod val="85000"/>
                                <a:lumOff val="15000"/>
                                <a:alpha val="15000"/>
                              </a:prstClr>
                            </a:solidFill>
                          </a:ln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518.667,</a:t>
                      </a:r>
                      <a:r>
                        <a:rPr lang="ko-KR" altLang="en-US" sz="800" kern="1200" spc="-90" noProof="0" dirty="0">
                          <a:ln>
                            <a:solidFill>
                              <a:prstClr val="black">
                                <a:lumMod val="85000"/>
                                <a:lumOff val="15000"/>
                                <a:alpha val="15000"/>
                              </a:prstClr>
                            </a:solidFill>
                          </a:ln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 </a:t>
                      </a:r>
                      <a:r>
                        <a:rPr lang="en-US" altLang="ko-KR" sz="800" kern="1200" spc="-90" noProof="0" dirty="0">
                          <a:ln>
                            <a:solidFill>
                              <a:prstClr val="black">
                                <a:lumMod val="85000"/>
                                <a:lumOff val="15000"/>
                                <a:alpha val="15000"/>
                              </a:prstClr>
                            </a:solidFill>
                          </a:ln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MAPE:</a:t>
                      </a:r>
                      <a:r>
                        <a:rPr lang="ko-KR" altLang="en-US" sz="800" kern="1200" spc="-90" noProof="0" dirty="0">
                          <a:ln>
                            <a:solidFill>
                              <a:prstClr val="black">
                                <a:lumMod val="85000"/>
                                <a:lumOff val="15000"/>
                                <a:alpha val="15000"/>
                              </a:prstClr>
                            </a:solidFill>
                          </a:ln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 </a:t>
                      </a:r>
                      <a:r>
                        <a:rPr lang="en-US" altLang="ko-KR" sz="800" kern="1200" spc="-90" noProof="0" dirty="0">
                          <a:ln>
                            <a:solidFill>
                              <a:prstClr val="black">
                                <a:lumMod val="85000"/>
                                <a:lumOff val="15000"/>
                                <a:alpha val="15000"/>
                              </a:prstClr>
                            </a:solidFill>
                          </a:ln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10.258)</a:t>
                      </a:r>
                      <a:endParaRPr lang="ko-KR" altLang="en-US" sz="800" kern="1200" spc="-90" noProof="0" dirty="0">
                        <a:ln>
                          <a:solidFill>
                            <a:prstClr val="black">
                              <a:lumMod val="85000"/>
                              <a:lumOff val="15000"/>
                              <a:alpha val="15000"/>
                            </a:prstClr>
                          </a:solidFill>
                        </a:ln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cs typeface="+mn-cs"/>
                      </a:endParaRPr>
                    </a:p>
                  </a:txBody>
                  <a:tcPr marL="48578" marR="48578" marT="13430" marB="134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6040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kern="1200" spc="-90" dirty="0">
                          <a:ln>
                            <a:solidFill>
                              <a:prstClr val="black">
                                <a:lumMod val="85000"/>
                                <a:lumOff val="15000"/>
                                <a:alpha val="15000"/>
                              </a:prstClr>
                            </a:solidFill>
                          </a:ln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24</a:t>
                      </a:r>
                      <a:r>
                        <a:rPr lang="ko-KR" altLang="en-US" sz="800" kern="1200" spc="-90" dirty="0">
                          <a:ln>
                            <a:solidFill>
                              <a:prstClr val="black">
                                <a:lumMod val="85000"/>
                                <a:lumOff val="15000"/>
                                <a:alpha val="15000"/>
                              </a:prstClr>
                            </a:solidFill>
                          </a:ln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주 예측</a:t>
                      </a:r>
                    </a:p>
                  </a:txBody>
                  <a:tcPr marL="48578" marR="48578" marT="13430" marB="134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kern="1200" spc="-90" noProof="0" dirty="0">
                          <a:ln>
                            <a:solidFill>
                              <a:prstClr val="black">
                                <a:lumMod val="85000"/>
                                <a:lumOff val="15000"/>
                                <a:alpha val="15000"/>
                              </a:prstClr>
                            </a:solidFill>
                          </a:ln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Cosine similarity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kern="1200" spc="-90" noProof="0" dirty="0">
                          <a:ln>
                            <a:solidFill>
                              <a:prstClr val="black">
                                <a:lumMod val="85000"/>
                                <a:lumOff val="15000"/>
                                <a:alpha val="15000"/>
                              </a:prstClr>
                            </a:solidFill>
                          </a:ln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(RMSE:</a:t>
                      </a:r>
                      <a:r>
                        <a:rPr lang="ko-KR" altLang="en-US" sz="800" kern="1200" spc="-90" noProof="0" dirty="0">
                          <a:ln>
                            <a:solidFill>
                              <a:prstClr val="black">
                                <a:lumMod val="85000"/>
                                <a:lumOff val="15000"/>
                                <a:alpha val="15000"/>
                              </a:prstClr>
                            </a:solidFill>
                          </a:ln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 </a:t>
                      </a:r>
                      <a:r>
                        <a:rPr lang="en-US" altLang="ko-KR" sz="800" kern="1200" spc="-90" noProof="0" dirty="0">
                          <a:ln>
                            <a:solidFill>
                              <a:prstClr val="black">
                                <a:lumMod val="85000"/>
                                <a:lumOff val="15000"/>
                                <a:alpha val="15000"/>
                              </a:prstClr>
                            </a:solidFill>
                          </a:ln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1264.586,</a:t>
                      </a:r>
                      <a:r>
                        <a:rPr lang="ko-KR" altLang="en-US" sz="800" kern="1200" spc="-90" noProof="0" dirty="0">
                          <a:ln>
                            <a:solidFill>
                              <a:prstClr val="black">
                                <a:lumMod val="85000"/>
                                <a:lumOff val="15000"/>
                                <a:alpha val="15000"/>
                              </a:prstClr>
                            </a:solidFill>
                          </a:ln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 </a:t>
                      </a:r>
                      <a:r>
                        <a:rPr lang="en-US" altLang="ko-KR" sz="800" kern="1200" spc="-90" noProof="0" dirty="0">
                          <a:ln>
                            <a:solidFill>
                              <a:prstClr val="black">
                                <a:lumMod val="85000"/>
                                <a:lumOff val="15000"/>
                                <a:alpha val="15000"/>
                              </a:prstClr>
                            </a:solidFill>
                          </a:ln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MAPE:</a:t>
                      </a:r>
                      <a:r>
                        <a:rPr lang="ko-KR" altLang="en-US" sz="800" kern="1200" spc="-90" noProof="0" dirty="0">
                          <a:ln>
                            <a:solidFill>
                              <a:prstClr val="black">
                                <a:lumMod val="85000"/>
                                <a:lumOff val="15000"/>
                                <a:alpha val="15000"/>
                              </a:prstClr>
                            </a:solidFill>
                          </a:ln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 </a:t>
                      </a:r>
                      <a:r>
                        <a:rPr lang="en-US" altLang="ko-KR" sz="800" kern="1200" spc="-90" noProof="0" dirty="0">
                          <a:ln>
                            <a:solidFill>
                              <a:prstClr val="black">
                                <a:lumMod val="85000"/>
                                <a:lumOff val="15000"/>
                                <a:alpha val="15000"/>
                              </a:prstClr>
                            </a:solidFill>
                          </a:ln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2.289)</a:t>
                      </a:r>
                      <a:endParaRPr lang="ko-KR" altLang="en-US" sz="800" kern="1200" spc="-90" noProof="0" dirty="0">
                        <a:ln>
                          <a:solidFill>
                            <a:prstClr val="black">
                              <a:lumMod val="85000"/>
                              <a:lumOff val="15000"/>
                              <a:alpha val="15000"/>
                            </a:prstClr>
                          </a:solidFill>
                        </a:ln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cs typeface="+mn-cs"/>
                      </a:endParaRPr>
                    </a:p>
                  </a:txBody>
                  <a:tcPr marL="48578" marR="48578" marT="13430" marB="134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kern="1200" spc="-90" noProof="0" dirty="0">
                          <a:ln>
                            <a:solidFill>
                              <a:prstClr val="black">
                                <a:lumMod val="85000"/>
                                <a:lumOff val="15000"/>
                                <a:alpha val="15000"/>
                              </a:prstClr>
                            </a:solidFill>
                          </a:ln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-</a:t>
                      </a:r>
                      <a:endParaRPr lang="ko-KR" altLang="en-US" sz="800" kern="1200" spc="-90" noProof="0" dirty="0">
                        <a:ln>
                          <a:solidFill>
                            <a:prstClr val="black">
                              <a:lumMod val="85000"/>
                              <a:lumOff val="15000"/>
                              <a:alpha val="15000"/>
                            </a:prstClr>
                          </a:solidFill>
                        </a:ln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cs typeface="+mn-cs"/>
                      </a:endParaRPr>
                    </a:p>
                  </a:txBody>
                  <a:tcPr marL="48578" marR="48578" marT="13430" marB="134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3268811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D9902CA4-2DEE-58B2-76C5-A0B2B556CE0A}"/>
              </a:ext>
            </a:extLst>
          </p:cNvPr>
          <p:cNvSpPr txBox="1"/>
          <p:nvPr/>
        </p:nvSpPr>
        <p:spPr>
          <a:xfrm>
            <a:off x="483752" y="3141199"/>
            <a:ext cx="590276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285750" indent="-285750">
              <a:buFont typeface="Arial" panose="020B0604020202020204" pitchFamily="34" charset="0"/>
              <a:buChar char="•"/>
              <a:defRPr sz="1400" spc="-90">
                <a:ln>
                  <a:solidFill>
                    <a:prstClr val="black">
                      <a:lumMod val="85000"/>
                      <a:lumOff val="15000"/>
                      <a:alpha val="15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defRPr>
            </a:lvl1pPr>
          </a:lstStyle>
          <a:p>
            <a:r>
              <a:rPr lang="ko-KR" altLang="en-US" sz="900" spc="-68" dirty="0"/>
              <a:t>요인선정 간 결과 비교</a:t>
            </a:r>
            <a:endParaRPr lang="en-US" altLang="ko-KR" sz="900" spc="-68" dirty="0"/>
          </a:p>
        </p:txBody>
      </p:sp>
    </p:spTree>
    <p:extLst>
      <p:ext uri="{BB962C8B-B14F-4D97-AF65-F5344CB8AC3E}">
        <p14:creationId xmlns:p14="http://schemas.microsoft.com/office/powerpoint/2010/main" val="385558240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컨테이너운임지수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(SCFI)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예측</a:t>
            </a:r>
            <a:r>
              <a:rPr lang="en-US" altLang="ko-KR" sz="1050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050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연구 내용</a:t>
            </a:r>
            <a:endParaRPr lang="ko-KR" altLang="en-US" dirty="0">
              <a:solidFill>
                <a:srgbClr val="C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1" name="내용 개체 틀 2">
            <a:extLst>
              <a:ext uri="{FF2B5EF4-FFF2-40B4-BE49-F238E27FC236}">
                <a16:creationId xmlns:a16="http://schemas.microsoft.com/office/drawing/2014/main" id="{56BFDB17-5821-33C2-EAEF-BECDA39B25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487" y="881337"/>
            <a:ext cx="6219050" cy="3876754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+mj-lt"/>
              <a:buAutoNum type="arabicPeriod" startAt="2"/>
            </a:pPr>
            <a:r>
              <a:rPr lang="en-US" altLang="ko-KR" sz="1050" b="1" spc="-68" dirty="0">
                <a:ln>
                  <a:solidFill>
                    <a:prstClr val="black">
                      <a:lumMod val="85000"/>
                      <a:lumOff val="15000"/>
                      <a:alpha val="15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CRU(Correlation Recurrent Unit)</a:t>
            </a:r>
            <a:r>
              <a:rPr lang="ko-KR" altLang="en-US" sz="1050" b="1" spc="-68" dirty="0">
                <a:ln>
                  <a:solidFill>
                    <a:prstClr val="black">
                      <a:lumMod val="85000"/>
                      <a:lumOff val="15000"/>
                      <a:alpha val="15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를 활용한 컨테이너 운임 예측 모형 개발 </a:t>
            </a:r>
            <a:endParaRPr lang="en-US" altLang="ko-KR" sz="1050" spc="-68" dirty="0">
              <a:ln>
                <a:solidFill>
                  <a:prstClr val="black">
                    <a:lumMod val="85000"/>
                    <a:lumOff val="15000"/>
                    <a:alpha val="15000"/>
                  </a:prst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64F826-78F4-D565-6DF5-1F87B1F356BD}"/>
              </a:ext>
            </a:extLst>
          </p:cNvPr>
          <p:cNvSpPr txBox="1"/>
          <p:nvPr/>
        </p:nvSpPr>
        <p:spPr>
          <a:xfrm>
            <a:off x="483752" y="1268516"/>
            <a:ext cx="590276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285750" indent="-285750">
              <a:buFont typeface="Arial" panose="020B0604020202020204" pitchFamily="34" charset="0"/>
              <a:buChar char="•"/>
              <a:defRPr sz="1400" spc="-90">
                <a:ln>
                  <a:solidFill>
                    <a:prstClr val="black">
                      <a:lumMod val="85000"/>
                      <a:lumOff val="15000"/>
                      <a:alpha val="15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defRPr>
            </a:lvl1pPr>
          </a:lstStyle>
          <a:p>
            <a:r>
              <a:rPr lang="ko-KR" altLang="en-US" sz="900" spc="-68" dirty="0"/>
              <a:t>예측 결과 간 편차 비교</a:t>
            </a:r>
            <a:endParaRPr lang="en-US" altLang="ko-KR" sz="900" spc="-68" dirty="0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8CE7CCFB-367A-0EA7-CCFC-30251B446162}"/>
              </a:ext>
            </a:extLst>
          </p:cNvPr>
          <p:cNvGraphicFramePr>
            <a:graphicFrameLocks noGrp="1"/>
          </p:cNvGraphicFramePr>
          <p:nvPr/>
        </p:nvGraphicFramePr>
        <p:xfrm>
          <a:off x="630430" y="1548626"/>
          <a:ext cx="5597141" cy="1335812"/>
        </p:xfrm>
        <a:graphic>
          <a:graphicData uri="http://schemas.openxmlformats.org/drawingml/2006/table">
            <a:tbl>
              <a:tblPr/>
              <a:tblGrid>
                <a:gridCol w="15474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24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12434">
                  <a:extLst>
                    <a:ext uri="{9D8B030D-6E8A-4147-A177-3AD203B41FA5}">
                      <a16:colId xmlns:a16="http://schemas.microsoft.com/office/drawing/2014/main" val="784703512"/>
                    </a:ext>
                  </a:extLst>
                </a:gridCol>
                <a:gridCol w="1012434">
                  <a:extLst>
                    <a:ext uri="{9D8B030D-6E8A-4147-A177-3AD203B41FA5}">
                      <a16:colId xmlns:a16="http://schemas.microsoft.com/office/drawing/2014/main" val="77567795"/>
                    </a:ext>
                  </a:extLst>
                </a:gridCol>
                <a:gridCol w="1012434">
                  <a:extLst>
                    <a:ext uri="{9D8B030D-6E8A-4147-A177-3AD203B41FA5}">
                      <a16:colId xmlns:a16="http://schemas.microsoft.com/office/drawing/2014/main" val="1541151990"/>
                    </a:ext>
                  </a:extLst>
                </a:gridCol>
              </a:tblGrid>
              <a:tr h="211848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1200" spc="-90" dirty="0">
                        <a:ln>
                          <a:solidFill>
                            <a:prstClr val="black">
                              <a:lumMod val="85000"/>
                              <a:lumOff val="15000"/>
                              <a:alpha val="15000"/>
                            </a:prstClr>
                          </a:solidFill>
                        </a:ln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cs typeface="+mn-cs"/>
                      </a:endParaRPr>
                    </a:p>
                  </a:txBody>
                  <a:tcPr marL="48578" marR="48578" marT="13430" marB="134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kern="1200" spc="-90" dirty="0">
                          <a:ln>
                            <a:solidFill>
                              <a:prstClr val="black">
                                <a:lumMod val="85000"/>
                                <a:lumOff val="15000"/>
                                <a:alpha val="15000"/>
                              </a:prstClr>
                            </a:solidFill>
                          </a:ln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model</a:t>
                      </a:r>
                      <a:r>
                        <a:rPr lang="ko-KR" altLang="en-US" sz="800" kern="1200" spc="-90" dirty="0">
                          <a:ln>
                            <a:solidFill>
                              <a:prstClr val="black">
                                <a:lumMod val="85000"/>
                                <a:lumOff val="15000"/>
                                <a:alpha val="15000"/>
                              </a:prstClr>
                            </a:solidFill>
                          </a:ln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 별 편차</a:t>
                      </a:r>
                    </a:p>
                  </a:txBody>
                  <a:tcPr marL="48578" marR="48578" marT="13430" marB="134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kern="1200" spc="-90" dirty="0">
                          <a:ln>
                            <a:solidFill>
                              <a:prstClr val="black">
                                <a:lumMod val="85000"/>
                                <a:lumOff val="15000"/>
                                <a:alpha val="15000"/>
                              </a:prstClr>
                            </a:solidFill>
                          </a:ln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Subset </a:t>
                      </a:r>
                      <a:r>
                        <a:rPr lang="ko-KR" altLang="en-US" sz="800" kern="1200" spc="-90" dirty="0">
                          <a:ln>
                            <a:solidFill>
                              <a:prstClr val="black">
                                <a:lumMod val="85000"/>
                                <a:lumOff val="15000"/>
                                <a:alpha val="15000"/>
                              </a:prstClr>
                            </a:solidFill>
                          </a:ln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별 편차</a:t>
                      </a:r>
                    </a:p>
                  </a:txBody>
                  <a:tcPr marL="48578" marR="48578" marT="13430" marB="134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kern="1200" spc="-90" dirty="0">
                          <a:ln>
                            <a:solidFill>
                              <a:prstClr val="black">
                                <a:lumMod val="85000"/>
                                <a:lumOff val="15000"/>
                                <a:alpha val="15000"/>
                              </a:prstClr>
                            </a:solidFill>
                          </a:ln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model</a:t>
                      </a:r>
                      <a:r>
                        <a:rPr lang="ko-KR" altLang="en-US" sz="800" kern="1200" spc="-90" dirty="0">
                          <a:ln>
                            <a:solidFill>
                              <a:prstClr val="black">
                                <a:lumMod val="85000"/>
                                <a:lumOff val="15000"/>
                                <a:alpha val="15000"/>
                              </a:prstClr>
                            </a:solidFill>
                          </a:ln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 별 편차</a:t>
                      </a:r>
                    </a:p>
                  </a:txBody>
                  <a:tcPr marL="48578" marR="48578" marT="13430" marB="134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kern="1200" spc="-90" dirty="0">
                          <a:ln>
                            <a:solidFill>
                              <a:prstClr val="black">
                                <a:lumMod val="85000"/>
                                <a:lumOff val="15000"/>
                                <a:alpha val="15000"/>
                              </a:prstClr>
                            </a:solidFill>
                          </a:ln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Subset </a:t>
                      </a:r>
                      <a:r>
                        <a:rPr lang="ko-KR" altLang="en-US" sz="800" kern="1200" spc="-90" dirty="0">
                          <a:ln>
                            <a:solidFill>
                              <a:prstClr val="black">
                                <a:lumMod val="85000"/>
                                <a:lumOff val="15000"/>
                                <a:alpha val="15000"/>
                              </a:prstClr>
                            </a:solidFill>
                          </a:ln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별 편차</a:t>
                      </a:r>
                    </a:p>
                  </a:txBody>
                  <a:tcPr marL="48578" marR="48578" marT="13430" marB="134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1848"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kumimoji="1" lang="ko-KR" altLang="en-US" sz="1400" kern="1200" dirty="0">
                        <a:solidFill>
                          <a:srgbClr val="000000"/>
                        </a:solidFill>
                        <a:latin typeface="HY헤드라인M" pitchFamily="18" charset="-127"/>
                        <a:ea typeface="HY헤드라인M" pitchFamily="18" charset="-127"/>
                        <a:cs typeface="+mn-cs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kern="1200" spc="-90" dirty="0">
                          <a:ln>
                            <a:solidFill>
                              <a:prstClr val="black">
                                <a:lumMod val="85000"/>
                                <a:lumOff val="15000"/>
                                <a:alpha val="15000"/>
                              </a:prstClr>
                            </a:solidFill>
                          </a:ln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Period1</a:t>
                      </a:r>
                      <a:endParaRPr lang="ko-KR" altLang="en-US" sz="800" kern="1200" spc="-90" dirty="0">
                        <a:ln>
                          <a:solidFill>
                            <a:prstClr val="black">
                              <a:lumMod val="85000"/>
                              <a:lumOff val="15000"/>
                              <a:alpha val="15000"/>
                            </a:prstClr>
                          </a:solidFill>
                        </a:ln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cs typeface="+mn-cs"/>
                      </a:endParaRPr>
                    </a:p>
                  </a:txBody>
                  <a:tcPr marL="48578" marR="48578" marT="13430" marB="134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kern="1200" spc="-90" dirty="0">
                          <a:ln>
                            <a:solidFill>
                              <a:prstClr val="black">
                                <a:lumMod val="85000"/>
                                <a:lumOff val="15000"/>
                                <a:alpha val="15000"/>
                              </a:prstClr>
                            </a:solidFill>
                          </a:ln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Period2</a:t>
                      </a:r>
                      <a:endParaRPr lang="ko-KR" altLang="en-US" sz="800" kern="1200" spc="-90" dirty="0">
                        <a:ln>
                          <a:solidFill>
                            <a:prstClr val="black">
                              <a:lumMod val="85000"/>
                              <a:lumOff val="15000"/>
                              <a:alpha val="15000"/>
                            </a:prstClr>
                          </a:solidFill>
                        </a:ln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cs typeface="+mn-cs"/>
                      </a:endParaRPr>
                    </a:p>
                  </a:txBody>
                  <a:tcPr marL="48578" marR="48578" marT="13430" marB="134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4180957"/>
                  </a:ext>
                </a:extLst>
              </a:tr>
              <a:tr h="22802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kern="1200" spc="-90" dirty="0">
                          <a:ln>
                            <a:solidFill>
                              <a:prstClr val="black">
                                <a:lumMod val="85000"/>
                                <a:lumOff val="15000"/>
                                <a:alpha val="15000"/>
                              </a:prstClr>
                            </a:solidFill>
                          </a:ln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1</a:t>
                      </a:r>
                      <a:r>
                        <a:rPr lang="ko-KR" altLang="en-US" sz="800" kern="1200" spc="-90" dirty="0">
                          <a:ln>
                            <a:solidFill>
                              <a:prstClr val="black">
                                <a:lumMod val="85000"/>
                                <a:lumOff val="15000"/>
                                <a:alpha val="15000"/>
                              </a:prstClr>
                            </a:solidFill>
                          </a:ln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주 예측 편차</a:t>
                      </a:r>
                    </a:p>
                  </a:txBody>
                  <a:tcPr marL="48578" marR="48578" marT="13430" marB="134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7800" marR="0" indent="-1778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1200" spc="-90" dirty="0">
                          <a:ln>
                            <a:solidFill>
                              <a:prstClr val="black">
                                <a:lumMod val="85000"/>
                                <a:lumOff val="15000"/>
                                <a:alpha val="15000"/>
                              </a:prstClr>
                            </a:solidFill>
                          </a:ln>
                          <a:solidFill>
                            <a:srgbClr val="FF0000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최대 </a:t>
                      </a:r>
                      <a:r>
                        <a:rPr lang="en-US" altLang="ko-KR" sz="800" kern="1200" spc="-90" dirty="0">
                          <a:ln>
                            <a:solidFill>
                              <a:prstClr val="black">
                                <a:lumMod val="85000"/>
                                <a:lumOff val="15000"/>
                                <a:alpha val="15000"/>
                              </a:prstClr>
                            </a:solidFill>
                          </a:ln>
                          <a:solidFill>
                            <a:srgbClr val="FF0000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3.61</a:t>
                      </a:r>
                      <a:r>
                        <a:rPr lang="ko-KR" altLang="en-US" sz="800" kern="1200" spc="-90" dirty="0">
                          <a:ln>
                            <a:solidFill>
                              <a:prstClr val="black">
                                <a:lumMod val="85000"/>
                                <a:lumOff val="15000"/>
                                <a:alpha val="15000"/>
                              </a:prstClr>
                            </a:solidFill>
                          </a:ln>
                          <a:solidFill>
                            <a:srgbClr val="FF0000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배 </a:t>
                      </a:r>
                    </a:p>
                  </a:txBody>
                  <a:tcPr marL="48578" marR="48578" marT="13430" marB="134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indent="-1778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1200" spc="-90" dirty="0">
                          <a:ln>
                            <a:solidFill>
                              <a:prstClr val="black">
                                <a:lumMod val="85000"/>
                                <a:lumOff val="15000"/>
                                <a:alpha val="15000"/>
                              </a:prstClr>
                            </a:solidFill>
                          </a:ln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최대 </a:t>
                      </a:r>
                      <a:r>
                        <a:rPr lang="en-US" altLang="ko-KR" sz="800" kern="1200" spc="-90" dirty="0">
                          <a:ln>
                            <a:solidFill>
                              <a:prstClr val="black">
                                <a:lumMod val="85000"/>
                                <a:lumOff val="15000"/>
                                <a:alpha val="15000"/>
                              </a:prstClr>
                            </a:solidFill>
                          </a:ln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10.21</a:t>
                      </a:r>
                      <a:r>
                        <a:rPr lang="ko-KR" altLang="en-US" sz="800" kern="1200" spc="-90" dirty="0">
                          <a:ln>
                            <a:solidFill>
                              <a:prstClr val="black">
                                <a:lumMod val="85000"/>
                                <a:lumOff val="15000"/>
                                <a:alpha val="15000"/>
                              </a:prstClr>
                            </a:solidFill>
                          </a:ln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배</a:t>
                      </a:r>
                    </a:p>
                  </a:txBody>
                  <a:tcPr marL="48578" marR="48578" marT="13430" marB="134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7800" marR="0" indent="-1778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1200" spc="-90" dirty="0">
                          <a:ln>
                            <a:solidFill>
                              <a:prstClr val="black">
                                <a:lumMod val="85000"/>
                                <a:lumOff val="15000"/>
                                <a:alpha val="15000"/>
                              </a:prstClr>
                            </a:solidFill>
                          </a:ln>
                          <a:solidFill>
                            <a:srgbClr val="FF0000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최대 </a:t>
                      </a:r>
                      <a:r>
                        <a:rPr lang="en-US" altLang="ko-KR" sz="800" kern="1200" spc="-90" dirty="0">
                          <a:ln>
                            <a:solidFill>
                              <a:prstClr val="black">
                                <a:lumMod val="85000"/>
                                <a:lumOff val="15000"/>
                                <a:alpha val="15000"/>
                              </a:prstClr>
                            </a:solidFill>
                          </a:ln>
                          <a:solidFill>
                            <a:srgbClr val="FF0000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1.71</a:t>
                      </a:r>
                      <a:r>
                        <a:rPr lang="ko-KR" altLang="en-US" sz="800" kern="1200" spc="-90" dirty="0">
                          <a:ln>
                            <a:solidFill>
                              <a:prstClr val="black">
                                <a:lumMod val="85000"/>
                                <a:lumOff val="15000"/>
                                <a:alpha val="15000"/>
                              </a:prstClr>
                            </a:solidFill>
                          </a:ln>
                          <a:solidFill>
                            <a:srgbClr val="FF0000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배</a:t>
                      </a:r>
                    </a:p>
                  </a:txBody>
                  <a:tcPr marL="48578" marR="48578" marT="13430" marB="134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indent="-1778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1200" spc="-90" dirty="0">
                          <a:ln>
                            <a:solidFill>
                              <a:prstClr val="black">
                                <a:lumMod val="85000"/>
                                <a:lumOff val="15000"/>
                                <a:alpha val="15000"/>
                              </a:prstClr>
                            </a:solidFill>
                          </a:ln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최대 </a:t>
                      </a:r>
                      <a:r>
                        <a:rPr lang="en-US" altLang="ko-KR" sz="800" kern="1200" spc="-90" dirty="0">
                          <a:ln>
                            <a:solidFill>
                              <a:prstClr val="black">
                                <a:lumMod val="85000"/>
                                <a:lumOff val="15000"/>
                                <a:alpha val="15000"/>
                              </a:prstClr>
                            </a:solidFill>
                          </a:ln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10.26</a:t>
                      </a:r>
                      <a:r>
                        <a:rPr lang="ko-KR" altLang="en-US" sz="800" kern="1200" spc="-90" dirty="0">
                          <a:ln>
                            <a:solidFill>
                              <a:prstClr val="black">
                                <a:lumMod val="85000"/>
                                <a:lumOff val="15000"/>
                                <a:alpha val="15000"/>
                              </a:prstClr>
                            </a:solidFill>
                          </a:ln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배</a:t>
                      </a:r>
                    </a:p>
                  </a:txBody>
                  <a:tcPr marL="48578" marR="48578" marT="13430" marB="134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802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kern="1200" spc="-90" dirty="0">
                          <a:ln>
                            <a:solidFill>
                              <a:prstClr val="black">
                                <a:lumMod val="85000"/>
                                <a:lumOff val="15000"/>
                                <a:alpha val="15000"/>
                              </a:prstClr>
                            </a:solidFill>
                          </a:ln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4</a:t>
                      </a:r>
                      <a:r>
                        <a:rPr lang="ko-KR" altLang="en-US" sz="800" kern="1200" spc="-90" dirty="0">
                          <a:ln>
                            <a:solidFill>
                              <a:prstClr val="black">
                                <a:lumMod val="85000"/>
                                <a:lumOff val="15000"/>
                                <a:alpha val="15000"/>
                              </a:prstClr>
                            </a:solidFill>
                          </a:ln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주 예측 편차</a:t>
                      </a:r>
                    </a:p>
                  </a:txBody>
                  <a:tcPr marL="48578" marR="48578" marT="13430" marB="134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kern="1200" spc="-90" noProof="0" dirty="0">
                          <a:ln>
                            <a:solidFill>
                              <a:prstClr val="black">
                                <a:lumMod val="85000"/>
                                <a:lumOff val="15000"/>
                                <a:alpha val="15000"/>
                              </a:prstClr>
                            </a:solidFill>
                          </a:ln>
                          <a:solidFill>
                            <a:srgbClr val="FF0000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최대 </a:t>
                      </a:r>
                      <a:r>
                        <a:rPr lang="en-US" altLang="ko-KR" sz="800" kern="1200" spc="-90" noProof="0" dirty="0">
                          <a:ln>
                            <a:solidFill>
                              <a:prstClr val="black">
                                <a:lumMod val="85000"/>
                                <a:lumOff val="15000"/>
                                <a:alpha val="15000"/>
                              </a:prstClr>
                            </a:solidFill>
                          </a:ln>
                          <a:solidFill>
                            <a:srgbClr val="FF0000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1.93</a:t>
                      </a:r>
                      <a:r>
                        <a:rPr lang="ko-KR" altLang="en-US" sz="800" kern="1200" spc="-90" noProof="0" dirty="0">
                          <a:ln>
                            <a:solidFill>
                              <a:prstClr val="black">
                                <a:lumMod val="85000"/>
                                <a:lumOff val="15000"/>
                                <a:alpha val="15000"/>
                              </a:prstClr>
                            </a:solidFill>
                          </a:ln>
                          <a:solidFill>
                            <a:srgbClr val="FF0000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배</a:t>
                      </a:r>
                    </a:p>
                  </a:txBody>
                  <a:tcPr marL="48578" marR="48578" marT="13430" marB="134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kern="1200" spc="-90" noProof="0" dirty="0">
                          <a:ln>
                            <a:solidFill>
                              <a:prstClr val="black">
                                <a:lumMod val="85000"/>
                                <a:lumOff val="15000"/>
                                <a:alpha val="15000"/>
                              </a:prstClr>
                            </a:solidFill>
                          </a:ln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최대 </a:t>
                      </a:r>
                      <a:r>
                        <a:rPr lang="en-US" altLang="ko-KR" sz="800" kern="1200" spc="-90" noProof="0" dirty="0">
                          <a:ln>
                            <a:solidFill>
                              <a:prstClr val="black">
                                <a:lumMod val="85000"/>
                                <a:lumOff val="15000"/>
                                <a:alpha val="15000"/>
                              </a:prstClr>
                            </a:solidFill>
                          </a:ln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4.67</a:t>
                      </a:r>
                      <a:r>
                        <a:rPr lang="ko-KR" altLang="en-US" sz="800" kern="1200" spc="-90" noProof="0" dirty="0">
                          <a:ln>
                            <a:solidFill>
                              <a:prstClr val="black">
                                <a:lumMod val="85000"/>
                                <a:lumOff val="15000"/>
                                <a:alpha val="15000"/>
                              </a:prstClr>
                            </a:solidFill>
                          </a:ln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배</a:t>
                      </a:r>
                    </a:p>
                  </a:txBody>
                  <a:tcPr marL="48578" marR="48578" marT="13430" marB="134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kern="1200" spc="-90" noProof="0" dirty="0">
                          <a:ln>
                            <a:solidFill>
                              <a:prstClr val="black">
                                <a:lumMod val="85000"/>
                                <a:lumOff val="15000"/>
                                <a:alpha val="15000"/>
                              </a:prstClr>
                            </a:solidFill>
                          </a:ln>
                          <a:solidFill>
                            <a:srgbClr val="FF0000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최대 </a:t>
                      </a:r>
                      <a:r>
                        <a:rPr lang="en-US" altLang="ko-KR" sz="800" kern="1200" spc="-90" noProof="0" dirty="0">
                          <a:ln>
                            <a:solidFill>
                              <a:prstClr val="black">
                                <a:lumMod val="85000"/>
                                <a:lumOff val="15000"/>
                                <a:alpha val="15000"/>
                              </a:prstClr>
                            </a:solidFill>
                          </a:ln>
                          <a:solidFill>
                            <a:srgbClr val="FF0000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1.58</a:t>
                      </a:r>
                      <a:r>
                        <a:rPr lang="ko-KR" altLang="en-US" sz="800" kern="1200" spc="-90" noProof="0" dirty="0">
                          <a:ln>
                            <a:solidFill>
                              <a:prstClr val="black">
                                <a:lumMod val="85000"/>
                                <a:lumOff val="15000"/>
                                <a:alpha val="15000"/>
                              </a:prstClr>
                            </a:solidFill>
                          </a:ln>
                          <a:solidFill>
                            <a:srgbClr val="FF0000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배</a:t>
                      </a:r>
                    </a:p>
                  </a:txBody>
                  <a:tcPr marL="48578" marR="48578" marT="13430" marB="134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kern="1200" spc="-90" noProof="0" dirty="0">
                          <a:ln>
                            <a:solidFill>
                              <a:prstClr val="black">
                                <a:lumMod val="85000"/>
                                <a:lumOff val="15000"/>
                                <a:alpha val="15000"/>
                              </a:prstClr>
                            </a:solidFill>
                          </a:ln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최대 </a:t>
                      </a:r>
                      <a:r>
                        <a:rPr lang="en-US" altLang="ko-KR" sz="800" kern="1200" spc="-90" noProof="0" dirty="0">
                          <a:ln>
                            <a:solidFill>
                              <a:prstClr val="black">
                                <a:lumMod val="85000"/>
                                <a:lumOff val="15000"/>
                                <a:alpha val="15000"/>
                              </a:prstClr>
                            </a:solidFill>
                          </a:ln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20.45</a:t>
                      </a:r>
                      <a:r>
                        <a:rPr lang="ko-KR" altLang="en-US" sz="800" kern="1200" spc="-90" noProof="0" dirty="0">
                          <a:ln>
                            <a:solidFill>
                              <a:prstClr val="black">
                                <a:lumMod val="85000"/>
                                <a:lumOff val="15000"/>
                                <a:alpha val="15000"/>
                              </a:prstClr>
                            </a:solidFill>
                          </a:ln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배 </a:t>
                      </a:r>
                    </a:p>
                  </a:txBody>
                  <a:tcPr marL="48578" marR="48578" marT="13430" marB="134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802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kern="1200" spc="-90" dirty="0">
                          <a:ln>
                            <a:solidFill>
                              <a:prstClr val="black">
                                <a:lumMod val="85000"/>
                                <a:lumOff val="15000"/>
                                <a:alpha val="15000"/>
                              </a:prstClr>
                            </a:solidFill>
                          </a:ln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12</a:t>
                      </a:r>
                      <a:r>
                        <a:rPr lang="ko-KR" altLang="en-US" sz="800" kern="1200" spc="-90" dirty="0">
                          <a:ln>
                            <a:solidFill>
                              <a:prstClr val="black">
                                <a:lumMod val="85000"/>
                                <a:lumOff val="15000"/>
                                <a:alpha val="15000"/>
                              </a:prstClr>
                            </a:solidFill>
                          </a:ln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주 예측 편차</a:t>
                      </a:r>
                    </a:p>
                  </a:txBody>
                  <a:tcPr marL="48578" marR="48578" marT="13430" marB="134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kern="1200" spc="-90" noProof="0" dirty="0">
                          <a:ln>
                            <a:solidFill>
                              <a:prstClr val="black">
                                <a:lumMod val="85000"/>
                                <a:lumOff val="15000"/>
                                <a:alpha val="15000"/>
                              </a:prstClr>
                            </a:solidFill>
                          </a:ln>
                          <a:solidFill>
                            <a:srgbClr val="FF0000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최대 </a:t>
                      </a:r>
                      <a:r>
                        <a:rPr lang="en-US" altLang="ko-KR" sz="800" kern="1200" spc="-90" noProof="0" dirty="0">
                          <a:ln>
                            <a:solidFill>
                              <a:prstClr val="black">
                                <a:lumMod val="85000"/>
                                <a:lumOff val="15000"/>
                                <a:alpha val="15000"/>
                              </a:prstClr>
                            </a:solidFill>
                          </a:ln>
                          <a:solidFill>
                            <a:srgbClr val="FF0000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1.74</a:t>
                      </a:r>
                      <a:r>
                        <a:rPr lang="ko-KR" altLang="en-US" sz="800" kern="1200" spc="-90" noProof="0" dirty="0">
                          <a:ln>
                            <a:solidFill>
                              <a:prstClr val="black">
                                <a:lumMod val="85000"/>
                                <a:lumOff val="15000"/>
                                <a:alpha val="15000"/>
                              </a:prstClr>
                            </a:solidFill>
                          </a:ln>
                          <a:solidFill>
                            <a:srgbClr val="FF0000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배</a:t>
                      </a:r>
                    </a:p>
                  </a:txBody>
                  <a:tcPr marL="48578" marR="48578" marT="13430" marB="134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kern="1200" spc="-90" noProof="0" dirty="0">
                          <a:ln>
                            <a:solidFill>
                              <a:prstClr val="black">
                                <a:lumMod val="85000"/>
                                <a:lumOff val="15000"/>
                                <a:alpha val="15000"/>
                              </a:prstClr>
                            </a:solidFill>
                          </a:ln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최대 </a:t>
                      </a:r>
                      <a:r>
                        <a:rPr lang="en-US" altLang="ko-KR" sz="800" kern="1200" spc="-90" noProof="0" dirty="0">
                          <a:ln>
                            <a:solidFill>
                              <a:prstClr val="black">
                                <a:lumMod val="85000"/>
                                <a:lumOff val="15000"/>
                                <a:alpha val="15000"/>
                              </a:prstClr>
                            </a:solidFill>
                          </a:ln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5.52</a:t>
                      </a:r>
                      <a:r>
                        <a:rPr lang="ko-KR" altLang="en-US" sz="800" kern="1200" spc="-90" noProof="0" dirty="0">
                          <a:ln>
                            <a:solidFill>
                              <a:prstClr val="black">
                                <a:lumMod val="85000"/>
                                <a:lumOff val="15000"/>
                                <a:alpha val="15000"/>
                              </a:prstClr>
                            </a:solidFill>
                          </a:ln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배</a:t>
                      </a:r>
                    </a:p>
                  </a:txBody>
                  <a:tcPr marL="48578" marR="48578" marT="13430" marB="134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kern="1200" spc="-90" noProof="0" dirty="0">
                          <a:ln>
                            <a:solidFill>
                              <a:prstClr val="black">
                                <a:lumMod val="85000"/>
                                <a:lumOff val="15000"/>
                                <a:alpha val="15000"/>
                              </a:prstClr>
                            </a:solidFill>
                          </a:ln>
                          <a:solidFill>
                            <a:srgbClr val="FF0000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최대 </a:t>
                      </a:r>
                      <a:r>
                        <a:rPr lang="en-US" altLang="ko-KR" sz="800" kern="1200" spc="-90" noProof="0" dirty="0">
                          <a:ln>
                            <a:solidFill>
                              <a:prstClr val="black">
                                <a:lumMod val="85000"/>
                                <a:lumOff val="15000"/>
                                <a:alpha val="15000"/>
                              </a:prstClr>
                            </a:solidFill>
                          </a:ln>
                          <a:solidFill>
                            <a:srgbClr val="FF0000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1.98</a:t>
                      </a:r>
                      <a:r>
                        <a:rPr lang="ko-KR" altLang="en-US" sz="800" kern="1200" spc="-90" noProof="0" dirty="0">
                          <a:ln>
                            <a:solidFill>
                              <a:prstClr val="black">
                                <a:lumMod val="85000"/>
                                <a:lumOff val="15000"/>
                                <a:alpha val="15000"/>
                              </a:prstClr>
                            </a:solidFill>
                          </a:ln>
                          <a:solidFill>
                            <a:srgbClr val="FF0000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배</a:t>
                      </a:r>
                    </a:p>
                  </a:txBody>
                  <a:tcPr marL="48578" marR="48578" marT="13430" marB="134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kern="1200" spc="-90" noProof="0" dirty="0">
                          <a:ln>
                            <a:solidFill>
                              <a:prstClr val="black">
                                <a:lumMod val="85000"/>
                                <a:lumOff val="15000"/>
                                <a:alpha val="15000"/>
                              </a:prstClr>
                            </a:solidFill>
                          </a:ln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최대 </a:t>
                      </a:r>
                      <a:r>
                        <a:rPr lang="en-US" altLang="ko-KR" sz="800" kern="1200" spc="-90" noProof="0" dirty="0">
                          <a:ln>
                            <a:solidFill>
                              <a:prstClr val="black">
                                <a:lumMod val="85000"/>
                                <a:lumOff val="15000"/>
                                <a:alpha val="15000"/>
                              </a:prstClr>
                            </a:solidFill>
                          </a:ln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11.91</a:t>
                      </a:r>
                      <a:r>
                        <a:rPr lang="ko-KR" altLang="en-US" sz="800" kern="1200" spc="-90" noProof="0" dirty="0">
                          <a:ln>
                            <a:solidFill>
                              <a:prstClr val="black">
                                <a:lumMod val="85000"/>
                                <a:lumOff val="15000"/>
                                <a:alpha val="15000"/>
                              </a:prstClr>
                            </a:solidFill>
                          </a:ln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배</a:t>
                      </a:r>
                    </a:p>
                  </a:txBody>
                  <a:tcPr marL="48578" marR="48578" marT="13430" marB="134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802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kern="1200" spc="-90" dirty="0">
                          <a:ln>
                            <a:solidFill>
                              <a:prstClr val="black">
                                <a:lumMod val="85000"/>
                                <a:lumOff val="15000"/>
                                <a:alpha val="15000"/>
                              </a:prstClr>
                            </a:solidFill>
                          </a:ln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24</a:t>
                      </a:r>
                      <a:r>
                        <a:rPr lang="ko-KR" altLang="en-US" sz="800" kern="1200" spc="-90" dirty="0">
                          <a:ln>
                            <a:solidFill>
                              <a:prstClr val="black">
                                <a:lumMod val="85000"/>
                                <a:lumOff val="15000"/>
                                <a:alpha val="15000"/>
                              </a:prstClr>
                            </a:solidFill>
                          </a:ln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주 예측 편차</a:t>
                      </a:r>
                    </a:p>
                  </a:txBody>
                  <a:tcPr marL="48578" marR="48578" marT="13430" marB="134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kern="1200" spc="-90" noProof="0" dirty="0">
                          <a:ln>
                            <a:solidFill>
                              <a:prstClr val="black">
                                <a:lumMod val="85000"/>
                                <a:lumOff val="15000"/>
                                <a:alpha val="15000"/>
                              </a:prstClr>
                            </a:solidFill>
                          </a:ln>
                          <a:solidFill>
                            <a:srgbClr val="FF0000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최대 </a:t>
                      </a:r>
                      <a:r>
                        <a:rPr lang="en-US" altLang="ko-KR" sz="800" kern="1200" spc="-90" noProof="0" dirty="0">
                          <a:ln>
                            <a:solidFill>
                              <a:prstClr val="black">
                                <a:lumMod val="85000"/>
                                <a:lumOff val="15000"/>
                                <a:alpha val="15000"/>
                              </a:prstClr>
                            </a:solidFill>
                          </a:ln>
                          <a:solidFill>
                            <a:srgbClr val="FF0000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1.51</a:t>
                      </a:r>
                      <a:r>
                        <a:rPr lang="ko-KR" altLang="en-US" sz="800" kern="1200" spc="-90" noProof="0" dirty="0">
                          <a:ln>
                            <a:solidFill>
                              <a:prstClr val="black">
                                <a:lumMod val="85000"/>
                                <a:lumOff val="15000"/>
                                <a:alpha val="15000"/>
                              </a:prstClr>
                            </a:solidFill>
                          </a:ln>
                          <a:solidFill>
                            <a:srgbClr val="FF0000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배</a:t>
                      </a:r>
                    </a:p>
                  </a:txBody>
                  <a:tcPr marL="48578" marR="48578" marT="13430" marB="134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kern="1200" spc="-90" noProof="0" dirty="0">
                          <a:ln>
                            <a:solidFill>
                              <a:prstClr val="black">
                                <a:lumMod val="85000"/>
                                <a:lumOff val="15000"/>
                                <a:alpha val="15000"/>
                              </a:prstClr>
                            </a:solidFill>
                          </a:ln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최대 </a:t>
                      </a:r>
                      <a:r>
                        <a:rPr lang="en-US" altLang="ko-KR" sz="800" kern="1200" spc="-90" noProof="0" dirty="0">
                          <a:ln>
                            <a:solidFill>
                              <a:prstClr val="black">
                                <a:lumMod val="85000"/>
                                <a:lumOff val="15000"/>
                                <a:alpha val="15000"/>
                              </a:prstClr>
                            </a:solidFill>
                          </a:ln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5.20</a:t>
                      </a:r>
                      <a:r>
                        <a:rPr lang="ko-KR" altLang="en-US" sz="800" kern="1200" spc="-90" noProof="0" dirty="0">
                          <a:ln>
                            <a:solidFill>
                              <a:prstClr val="black">
                                <a:lumMod val="85000"/>
                                <a:lumOff val="15000"/>
                                <a:alpha val="15000"/>
                              </a:prstClr>
                            </a:solidFill>
                          </a:ln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배</a:t>
                      </a:r>
                    </a:p>
                  </a:txBody>
                  <a:tcPr marL="48578" marR="48578" marT="13430" marB="134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177800" marR="0" lvl="0" indent="-17780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kern="1200" spc="-90" noProof="0" dirty="0">
                          <a:ln>
                            <a:solidFill>
                              <a:prstClr val="black">
                                <a:lumMod val="85000"/>
                                <a:lumOff val="15000"/>
                                <a:alpha val="15000"/>
                              </a:prstClr>
                            </a:solidFill>
                          </a:ln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-</a:t>
                      </a:r>
                      <a:endParaRPr lang="ko-KR" altLang="en-US" sz="800" kern="1200" spc="-90" noProof="0" dirty="0">
                        <a:ln>
                          <a:solidFill>
                            <a:prstClr val="black">
                              <a:lumMod val="85000"/>
                              <a:lumOff val="15000"/>
                              <a:alpha val="15000"/>
                            </a:prstClr>
                          </a:solidFill>
                        </a:ln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cs typeface="+mn-cs"/>
                      </a:endParaRPr>
                    </a:p>
                  </a:txBody>
                  <a:tcPr marL="48578" marR="48578" marT="13430" marB="134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177800" marR="0" lvl="0" indent="-17780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HY헤드라인M" pitchFamily="18" charset="-127"/>
                        <a:ea typeface="HY헤드라인M" pitchFamily="18" charset="-127"/>
                        <a:cs typeface="+mn-cs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326881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2DB46BF8-03A3-1909-7768-6BB889FB428F}"/>
              </a:ext>
            </a:extLst>
          </p:cNvPr>
          <p:cNvSpPr txBox="1"/>
          <p:nvPr/>
        </p:nvSpPr>
        <p:spPr>
          <a:xfrm>
            <a:off x="630429" y="3027156"/>
            <a:ext cx="5597141" cy="15465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8588" indent="-128588" fontAlgn="ctr" latinLnBrk="0">
              <a:lnSpc>
                <a:spcPct val="150000"/>
              </a:lnSpc>
              <a:spcBef>
                <a:spcPct val="15000"/>
              </a:spcBef>
              <a:spcAft>
                <a:spcPct val="15000"/>
              </a:spcAft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en-US" altLang="ko-KR" sz="900" spc="-68" dirty="0">
                <a:ln>
                  <a:solidFill>
                    <a:prstClr val="black">
                      <a:lumMod val="85000"/>
                      <a:lumOff val="15000"/>
                      <a:alpha val="15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anose="05000000000000000000" pitchFamily="2" charset="2"/>
              </a:rPr>
              <a:t>Period1</a:t>
            </a:r>
            <a:r>
              <a:rPr lang="ko-KR" altLang="en-US" sz="900" spc="-68" dirty="0">
                <a:ln>
                  <a:solidFill>
                    <a:prstClr val="black">
                      <a:lumMod val="85000"/>
                      <a:lumOff val="15000"/>
                      <a:alpha val="15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anose="05000000000000000000" pitchFamily="2" charset="2"/>
              </a:rPr>
              <a:t>에 대해서는 </a:t>
            </a:r>
            <a:r>
              <a:rPr lang="en-US" altLang="ko-KR" sz="900" spc="-68" dirty="0">
                <a:ln>
                  <a:solidFill>
                    <a:prstClr val="black">
                      <a:lumMod val="85000"/>
                      <a:lumOff val="15000"/>
                      <a:alpha val="15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anose="05000000000000000000" pitchFamily="2" charset="2"/>
              </a:rPr>
              <a:t>GRU, Period2</a:t>
            </a:r>
            <a:r>
              <a:rPr lang="ko-KR" altLang="en-US" sz="900" spc="-68" dirty="0">
                <a:ln>
                  <a:solidFill>
                    <a:prstClr val="black">
                      <a:lumMod val="85000"/>
                      <a:lumOff val="15000"/>
                      <a:alpha val="15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anose="05000000000000000000" pitchFamily="2" charset="2"/>
              </a:rPr>
              <a:t>에 대해서는 </a:t>
            </a:r>
            <a:r>
              <a:rPr lang="en-US" altLang="ko-KR" sz="900" spc="-68" dirty="0">
                <a:ln>
                  <a:solidFill>
                    <a:prstClr val="black">
                      <a:lumMod val="85000"/>
                      <a:lumOff val="15000"/>
                      <a:alpha val="15000"/>
                    </a:prstClr>
                  </a:solidFill>
                </a:ln>
                <a:solidFill>
                  <a:srgbClr val="FF0000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anose="05000000000000000000" pitchFamily="2" charset="2"/>
              </a:rPr>
              <a:t>CRU</a:t>
            </a:r>
            <a:r>
              <a:rPr lang="ko-KR" altLang="en-US" sz="900" spc="-68" dirty="0">
                <a:ln>
                  <a:solidFill>
                    <a:prstClr val="black">
                      <a:lumMod val="85000"/>
                      <a:lumOff val="15000"/>
                      <a:alpha val="15000"/>
                    </a:prstClr>
                  </a:solidFill>
                </a:ln>
                <a:solidFill>
                  <a:srgbClr val="FF0000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anose="05000000000000000000" pitchFamily="2" charset="2"/>
              </a:rPr>
              <a:t>의 예측 성능이 가장 우수함</a:t>
            </a:r>
            <a:endParaRPr lang="en-US" altLang="ko-KR" sz="900" spc="-68" dirty="0">
              <a:ln>
                <a:solidFill>
                  <a:prstClr val="black">
                    <a:lumMod val="85000"/>
                    <a:lumOff val="15000"/>
                    <a:alpha val="15000"/>
                  </a:prstClr>
                </a:solidFill>
              </a:ln>
              <a:solidFill>
                <a:srgbClr val="FF0000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  <a:sym typeface="Wingdings" panose="05000000000000000000" pitchFamily="2" charset="2"/>
            </a:endParaRPr>
          </a:p>
          <a:p>
            <a:pPr marL="471488" lvl="1" indent="-128588" fontAlgn="ctr" latinLnBrk="0">
              <a:lnSpc>
                <a:spcPct val="150000"/>
              </a:lnSpc>
              <a:spcBef>
                <a:spcPct val="15000"/>
              </a:spcBef>
              <a:spcAft>
                <a:spcPct val="15000"/>
              </a:spcAft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ko-KR" altLang="en-US" sz="900" spc="-68" dirty="0">
                <a:ln>
                  <a:solidFill>
                    <a:prstClr val="black">
                      <a:lumMod val="85000"/>
                      <a:lumOff val="15000"/>
                      <a:alpha val="15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anose="05000000000000000000" pitchFamily="2" charset="2"/>
              </a:rPr>
              <a:t>학습 시 시계열 분해 요소 간의 영향을 고려하는 </a:t>
            </a:r>
            <a:r>
              <a:rPr lang="en-US" altLang="ko-KR" sz="900" spc="-68" dirty="0">
                <a:ln>
                  <a:solidFill>
                    <a:prstClr val="black">
                      <a:lumMod val="85000"/>
                      <a:lumOff val="15000"/>
                      <a:alpha val="15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anose="05000000000000000000" pitchFamily="2" charset="2"/>
              </a:rPr>
              <a:t>CRU</a:t>
            </a:r>
            <a:r>
              <a:rPr lang="ko-KR" altLang="en-US" sz="900" spc="-68" dirty="0">
                <a:ln>
                  <a:solidFill>
                    <a:prstClr val="black">
                      <a:lumMod val="85000"/>
                      <a:lumOff val="15000"/>
                      <a:alpha val="15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anose="05000000000000000000" pitchFamily="2" charset="2"/>
              </a:rPr>
              <a:t>의 특성이 예측 성능 개선에 도움이 된 것으로 사료됨</a:t>
            </a:r>
            <a:endParaRPr lang="en-US" altLang="ko-KR" sz="900" spc="-68" dirty="0">
              <a:ln>
                <a:solidFill>
                  <a:prstClr val="black">
                    <a:lumMod val="85000"/>
                    <a:lumOff val="15000"/>
                    <a:alpha val="15000"/>
                  </a:prst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  <a:sym typeface="Wingdings" panose="05000000000000000000" pitchFamily="2" charset="2"/>
            </a:endParaRPr>
          </a:p>
          <a:p>
            <a:pPr marL="128588" indent="-128588" fontAlgn="ctr" latinLnBrk="0">
              <a:lnSpc>
                <a:spcPct val="150000"/>
              </a:lnSpc>
              <a:spcBef>
                <a:spcPct val="15000"/>
              </a:spcBef>
              <a:spcAft>
                <a:spcPct val="15000"/>
              </a:spcAft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ko-KR" altLang="en-US" sz="900" spc="-68" dirty="0">
                <a:ln>
                  <a:solidFill>
                    <a:prstClr val="black">
                      <a:lumMod val="85000"/>
                      <a:lumOff val="15000"/>
                      <a:alpha val="15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anose="05000000000000000000" pitchFamily="2" charset="2"/>
              </a:rPr>
              <a:t>구성된 </a:t>
            </a:r>
            <a:r>
              <a:rPr lang="en-US" altLang="ko-KR" sz="900" spc="-68" dirty="0">
                <a:ln>
                  <a:solidFill>
                    <a:prstClr val="black">
                      <a:lumMod val="85000"/>
                      <a:lumOff val="15000"/>
                      <a:alpha val="15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anose="05000000000000000000" pitchFamily="2" charset="2"/>
              </a:rPr>
              <a:t>subset</a:t>
            </a:r>
            <a:r>
              <a:rPr lang="ko-KR" altLang="en-US" sz="900" spc="-68" dirty="0">
                <a:ln>
                  <a:solidFill>
                    <a:prstClr val="black">
                      <a:lumMod val="85000"/>
                      <a:lumOff val="15000"/>
                      <a:alpha val="15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anose="05000000000000000000" pitchFamily="2" charset="2"/>
              </a:rPr>
              <a:t>에 포함된 변수의 수가 많을 때 예측 성능이 높아지는 것을 확인</a:t>
            </a:r>
            <a:endParaRPr lang="en-US" altLang="ko-KR" sz="900" spc="-68" dirty="0">
              <a:ln>
                <a:solidFill>
                  <a:prstClr val="black">
                    <a:lumMod val="85000"/>
                    <a:lumOff val="15000"/>
                    <a:alpha val="15000"/>
                  </a:prst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  <a:sym typeface="Wingdings" panose="05000000000000000000" pitchFamily="2" charset="2"/>
            </a:endParaRPr>
          </a:p>
          <a:p>
            <a:pPr marL="471488" lvl="1" indent="-128588" fontAlgn="ctr" latinLnBrk="0">
              <a:lnSpc>
                <a:spcPct val="150000"/>
              </a:lnSpc>
              <a:spcBef>
                <a:spcPct val="15000"/>
              </a:spcBef>
              <a:spcAft>
                <a:spcPct val="15000"/>
              </a:spcAft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ko-KR" altLang="en-US" sz="900" spc="-68" dirty="0">
                <a:ln>
                  <a:solidFill>
                    <a:prstClr val="black">
                      <a:lumMod val="85000"/>
                      <a:lumOff val="15000"/>
                      <a:alpha val="15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anose="05000000000000000000" pitchFamily="2" charset="2"/>
              </a:rPr>
              <a:t>주어진 전체 변수는 도메인 지식 기반으로 선정되었기에 너무 많은 변수가 필터링 된다면 </a:t>
            </a:r>
            <a:r>
              <a:rPr lang="en-US" altLang="ko-KR" sz="900" spc="-68" dirty="0">
                <a:ln>
                  <a:solidFill>
                    <a:prstClr val="black">
                      <a:lumMod val="85000"/>
                      <a:lumOff val="15000"/>
                      <a:alpha val="15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anose="05000000000000000000" pitchFamily="2" charset="2"/>
              </a:rPr>
              <a:t>SCFI</a:t>
            </a:r>
            <a:r>
              <a:rPr lang="ko-KR" altLang="en-US" sz="900" spc="-68" dirty="0">
                <a:ln>
                  <a:solidFill>
                    <a:prstClr val="black">
                      <a:lumMod val="85000"/>
                      <a:lumOff val="15000"/>
                      <a:alpha val="15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anose="05000000000000000000" pitchFamily="2" charset="2"/>
              </a:rPr>
              <a:t>를 예측하기 어려워 짐  </a:t>
            </a:r>
            <a:endParaRPr lang="en-US" altLang="ko-KR" sz="900" spc="-68" dirty="0">
              <a:ln>
                <a:solidFill>
                  <a:prstClr val="black">
                    <a:lumMod val="85000"/>
                    <a:lumOff val="15000"/>
                    <a:alpha val="15000"/>
                  </a:prst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  <a:sym typeface="Wingdings" panose="05000000000000000000" pitchFamily="2" charset="2"/>
            </a:endParaRPr>
          </a:p>
          <a:p>
            <a:pPr marL="128588" indent="-128588" fontAlgn="ctr" latinLnBrk="0">
              <a:lnSpc>
                <a:spcPct val="150000"/>
              </a:lnSpc>
              <a:spcBef>
                <a:spcPct val="15000"/>
              </a:spcBef>
              <a:spcAft>
                <a:spcPct val="15000"/>
              </a:spcAft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ko-KR" altLang="en-US" sz="900" spc="-68" dirty="0">
                <a:ln>
                  <a:solidFill>
                    <a:prstClr val="black">
                      <a:lumMod val="85000"/>
                      <a:lumOff val="15000"/>
                      <a:alpha val="15000"/>
                    </a:prstClr>
                  </a:solidFill>
                </a:ln>
                <a:solidFill>
                  <a:srgbClr val="FF0000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anose="05000000000000000000" pitchFamily="2" charset="2"/>
              </a:rPr>
              <a:t>모델 변경에 따른 예측 오차율보다 </a:t>
            </a:r>
            <a:r>
              <a:rPr lang="en-US" altLang="ko-KR" sz="900" spc="-68" dirty="0">
                <a:ln>
                  <a:solidFill>
                    <a:prstClr val="black">
                      <a:lumMod val="85000"/>
                      <a:lumOff val="15000"/>
                      <a:alpha val="15000"/>
                    </a:prstClr>
                  </a:solidFill>
                </a:ln>
                <a:solidFill>
                  <a:srgbClr val="FF0000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anose="05000000000000000000" pitchFamily="2" charset="2"/>
              </a:rPr>
              <a:t>subset </a:t>
            </a:r>
            <a:r>
              <a:rPr lang="ko-KR" altLang="en-US" sz="900" spc="-68" dirty="0">
                <a:ln>
                  <a:solidFill>
                    <a:prstClr val="black">
                      <a:lumMod val="85000"/>
                      <a:lumOff val="15000"/>
                      <a:alpha val="15000"/>
                    </a:prstClr>
                  </a:solidFill>
                </a:ln>
                <a:solidFill>
                  <a:srgbClr val="FF0000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anose="05000000000000000000" pitchFamily="2" charset="2"/>
              </a:rPr>
              <a:t>변경에 따른 예측 오차율의 변화 폭이 높은 것을 확인 </a:t>
            </a:r>
            <a:endParaRPr lang="en-US" altLang="ko-KR" sz="900" spc="-68" dirty="0">
              <a:ln>
                <a:solidFill>
                  <a:prstClr val="black">
                    <a:lumMod val="85000"/>
                    <a:lumOff val="15000"/>
                    <a:alpha val="15000"/>
                  </a:prstClr>
                </a:solidFill>
              </a:ln>
              <a:solidFill>
                <a:srgbClr val="FF0000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  <a:sym typeface="Wingdings" panose="05000000000000000000" pitchFamily="2" charset="2"/>
            </a:endParaRPr>
          </a:p>
          <a:p>
            <a:pPr marL="600075" lvl="1" indent="-257175" fontAlgn="ctr" latinLnBrk="0">
              <a:lnSpc>
                <a:spcPct val="150000"/>
              </a:lnSpc>
              <a:spcBef>
                <a:spcPct val="15000"/>
              </a:spcBef>
              <a:spcAft>
                <a:spcPct val="15000"/>
              </a:spcAft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en-US" altLang="ko-KR" sz="900" spc="-68" dirty="0">
                <a:ln>
                  <a:solidFill>
                    <a:prstClr val="black">
                      <a:lumMod val="85000"/>
                      <a:lumOff val="15000"/>
                      <a:alpha val="15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anose="05000000000000000000" pitchFamily="2" charset="2"/>
              </a:rPr>
              <a:t>Period1,</a:t>
            </a:r>
            <a:r>
              <a:rPr lang="ko-KR" altLang="en-US" sz="900" spc="-68" dirty="0">
                <a:ln>
                  <a:solidFill>
                    <a:prstClr val="black">
                      <a:lumMod val="85000"/>
                      <a:lumOff val="15000"/>
                      <a:alpha val="15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anose="05000000000000000000" pitchFamily="2" charset="2"/>
              </a:rPr>
              <a:t> 예측 모델 관점에서 최대 </a:t>
            </a:r>
            <a:r>
              <a:rPr lang="en-US" altLang="ko-KR" sz="900" spc="-68" dirty="0">
                <a:ln>
                  <a:solidFill>
                    <a:prstClr val="black">
                      <a:lumMod val="85000"/>
                      <a:lumOff val="15000"/>
                      <a:alpha val="15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anose="05000000000000000000" pitchFamily="2" charset="2"/>
              </a:rPr>
              <a:t>3.61</a:t>
            </a:r>
            <a:r>
              <a:rPr lang="ko-KR" altLang="en-US" sz="900" spc="-68" dirty="0">
                <a:ln>
                  <a:solidFill>
                    <a:prstClr val="black">
                      <a:lumMod val="85000"/>
                      <a:lumOff val="15000"/>
                      <a:alpha val="15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anose="05000000000000000000" pitchFamily="2" charset="2"/>
              </a:rPr>
              <a:t>배의 예측 편차</a:t>
            </a:r>
            <a:r>
              <a:rPr lang="en-US" altLang="ko-KR" sz="900" spc="-68" dirty="0">
                <a:ln>
                  <a:solidFill>
                    <a:prstClr val="black">
                      <a:lumMod val="85000"/>
                      <a:lumOff val="15000"/>
                      <a:alpha val="15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anose="05000000000000000000" pitchFamily="2" charset="2"/>
              </a:rPr>
              <a:t> </a:t>
            </a:r>
            <a:r>
              <a:rPr lang="ko-KR" altLang="en-US" sz="900" spc="-68" dirty="0">
                <a:ln>
                  <a:solidFill>
                    <a:prstClr val="black">
                      <a:lumMod val="85000"/>
                      <a:lumOff val="15000"/>
                      <a:alpha val="15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anose="05000000000000000000" pitchFamily="2" charset="2"/>
              </a:rPr>
              <a:t>발생</a:t>
            </a:r>
            <a:r>
              <a:rPr lang="en-US" altLang="ko-KR" sz="900" spc="-68" dirty="0">
                <a:ln>
                  <a:solidFill>
                    <a:prstClr val="black">
                      <a:lumMod val="85000"/>
                      <a:lumOff val="15000"/>
                      <a:alpha val="15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anose="05000000000000000000" pitchFamily="2" charset="2"/>
              </a:rPr>
              <a:t> / Subset </a:t>
            </a:r>
            <a:r>
              <a:rPr lang="ko-KR" altLang="en-US" sz="900" spc="-68" dirty="0">
                <a:ln>
                  <a:solidFill>
                    <a:prstClr val="black">
                      <a:lumMod val="85000"/>
                      <a:lumOff val="15000"/>
                      <a:alpha val="15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anose="05000000000000000000" pitchFamily="2" charset="2"/>
              </a:rPr>
              <a:t>선택 관점에서 최대 </a:t>
            </a:r>
            <a:r>
              <a:rPr lang="en-US" altLang="ko-KR" sz="900" spc="-68" dirty="0">
                <a:ln>
                  <a:solidFill>
                    <a:prstClr val="black">
                      <a:lumMod val="85000"/>
                      <a:lumOff val="15000"/>
                      <a:alpha val="15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anose="05000000000000000000" pitchFamily="2" charset="2"/>
              </a:rPr>
              <a:t>10.21</a:t>
            </a:r>
            <a:r>
              <a:rPr lang="ko-KR" altLang="en-US" sz="900" spc="-68" dirty="0">
                <a:ln>
                  <a:solidFill>
                    <a:prstClr val="black">
                      <a:lumMod val="85000"/>
                      <a:lumOff val="15000"/>
                      <a:alpha val="15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anose="05000000000000000000" pitchFamily="2" charset="2"/>
              </a:rPr>
              <a:t>배 예측 편차 발생 </a:t>
            </a:r>
            <a:endParaRPr lang="en-US" altLang="ko-KR" sz="900" spc="-68" dirty="0">
              <a:ln>
                <a:solidFill>
                  <a:prstClr val="black">
                    <a:lumMod val="85000"/>
                    <a:lumOff val="15000"/>
                    <a:alpha val="15000"/>
                  </a:prst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1006323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9BDA8C-D5F6-4DFD-850A-CAFAC4282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시계열 구성 요소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FB678E8-D70B-4532-99B2-960B17BEB9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Level: </a:t>
            </a:r>
            <a:r>
              <a:rPr lang="ko-KR" altLang="en-US"/>
              <a:t>평균</a:t>
            </a:r>
            <a:endParaRPr lang="en-US" altLang="ko-KR"/>
          </a:p>
          <a:p>
            <a:endParaRPr lang="en-US" altLang="ko-KR"/>
          </a:p>
          <a:p>
            <a:r>
              <a:rPr lang="en-US" altLang="ko-KR"/>
              <a:t>Trend: </a:t>
            </a:r>
            <a:r>
              <a:rPr lang="ko-KR" altLang="en-US"/>
              <a:t>추세</a:t>
            </a:r>
            <a:endParaRPr lang="en-US" altLang="ko-KR"/>
          </a:p>
          <a:p>
            <a:endParaRPr lang="en-US" altLang="ko-KR"/>
          </a:p>
          <a:p>
            <a:r>
              <a:rPr lang="en-US" altLang="ko-KR"/>
              <a:t>Seasonality: </a:t>
            </a:r>
            <a:r>
              <a:rPr lang="ko-KR" altLang="en-US"/>
              <a:t>계절성</a:t>
            </a:r>
            <a:endParaRPr lang="en-US" altLang="ko-KR"/>
          </a:p>
          <a:p>
            <a:endParaRPr lang="en-US" altLang="ko-KR"/>
          </a:p>
          <a:p>
            <a:r>
              <a:rPr lang="en-US" altLang="ko-KR"/>
              <a:t>Noise: </a:t>
            </a:r>
            <a:r>
              <a:rPr lang="ko-KR" altLang="en-US"/>
              <a:t>기타 변동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BC16E48-DB47-4E40-BD66-A8B40C7B13EE}"/>
              </a:ext>
            </a:extLst>
          </p:cNvPr>
          <p:cNvSpPr txBox="1"/>
          <p:nvPr/>
        </p:nvSpPr>
        <p:spPr>
          <a:xfrm>
            <a:off x="1066800" y="2706135"/>
            <a:ext cx="1524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시계열 데이터 분해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9D29AF-5E3B-4CFF-9201-C38988B24380}"/>
              </a:ext>
            </a:extLst>
          </p:cNvPr>
          <p:cNvSpPr txBox="1"/>
          <p:nvPr/>
        </p:nvSpPr>
        <p:spPr>
          <a:xfrm>
            <a:off x="2286000" y="2767690"/>
            <a:ext cx="22098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1949</a:t>
            </a:r>
            <a:r>
              <a:rPr lang="ko-KR" altLang="en-US" sz="800"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년</a:t>
            </a:r>
            <a:r>
              <a:rPr lang="en-US" altLang="ko-KR" sz="800"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~1951</a:t>
            </a:r>
            <a:r>
              <a:rPr lang="ko-KR" altLang="en-US" sz="800"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년 사이 항공 승객의 수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B40D72D-FC06-4EAB-B8B1-7885B29A77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671" y="3134439"/>
            <a:ext cx="2590800" cy="186276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C2FE240-506C-4E52-9B0F-70384BF582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4774" y="3302085"/>
            <a:ext cx="3529754" cy="1695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7573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CCD228-2B1E-4879-89AA-569BBC52DC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예제</a:t>
            </a:r>
            <a:r>
              <a:rPr lang="en-US" altLang="ko-KR"/>
              <a:t>: Amtrak Ridership(</a:t>
            </a:r>
            <a:r>
              <a:rPr lang="ko-KR" altLang="en-US"/>
              <a:t>월</a:t>
            </a:r>
            <a:r>
              <a:rPr lang="en-US" altLang="ko-KR"/>
              <a:t>)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E5347F0-54F9-4858-A5F0-CB36CFC26C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Level - </a:t>
            </a:r>
            <a:r>
              <a:rPr lang="ko-KR" altLang="en-US"/>
              <a:t>매달 약 </a:t>
            </a:r>
            <a:r>
              <a:rPr lang="en-US" altLang="ko-KR"/>
              <a:t>1,800,000</a:t>
            </a:r>
            <a:r>
              <a:rPr lang="ko-KR" altLang="en-US"/>
              <a:t>명의 승객이 탑승</a:t>
            </a:r>
            <a:r>
              <a:rPr lang="en-US" altLang="ko-KR" sz="800"/>
              <a:t>(</a:t>
            </a:r>
            <a:r>
              <a:rPr lang="ko-KR" altLang="en-US" sz="800"/>
              <a:t>단위</a:t>
            </a:r>
            <a:r>
              <a:rPr lang="en-US" altLang="ko-KR" sz="800"/>
              <a:t>:</a:t>
            </a:r>
            <a:r>
              <a:rPr lang="ko-KR" altLang="en-US" sz="800"/>
              <a:t>천</a:t>
            </a:r>
            <a:r>
              <a:rPr lang="en-US" altLang="ko-KR" sz="800"/>
              <a:t>)</a:t>
            </a:r>
          </a:p>
          <a:p>
            <a:endParaRPr lang="en-US" altLang="ko-KR" sz="800"/>
          </a:p>
          <a:p>
            <a:r>
              <a:rPr lang="en-US" altLang="ko-KR"/>
              <a:t>U</a:t>
            </a:r>
            <a:r>
              <a:rPr lang="ko-KR" altLang="en-US"/>
              <a:t>자 모양의 추세가 나타남</a:t>
            </a:r>
            <a:endParaRPr lang="en-US" altLang="ko-KR"/>
          </a:p>
          <a:p>
            <a:endParaRPr lang="ko-KR" altLang="en-US" sz="1000"/>
          </a:p>
        </p:txBody>
      </p:sp>
      <p:pic>
        <p:nvPicPr>
          <p:cNvPr id="4" name="Picture 2" descr="tmp4658.tmp">
            <a:extLst>
              <a:ext uri="{FF2B5EF4-FFF2-40B4-BE49-F238E27FC236}">
                <a16:creationId xmlns:a16="http://schemas.microsoft.com/office/drawing/2014/main" id="{1E30BAB0-EB22-4BDF-AE5A-F47B9AAF5B3D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430" y="1657350"/>
            <a:ext cx="5067139" cy="32780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116768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SCLabPPTv1.pptx" id="{40F6047B-5EE6-4566-BC5E-3571A2220D60}" vid="{F984BC31-79A8-492A-8888-FE7ECF3EB51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BSCLabPPTv1</Template>
  <TotalTime>23023</TotalTime>
  <Words>3764</Words>
  <Application>Microsoft Office PowerPoint</Application>
  <PresentationFormat>사용자 지정</PresentationFormat>
  <Paragraphs>822</Paragraphs>
  <Slides>75</Slides>
  <Notes>2</Notes>
  <HiddenSlides>4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75</vt:i4>
      </vt:variant>
    </vt:vector>
  </HeadingPairs>
  <TitlesOfParts>
    <vt:vector size="88" baseType="lpstr">
      <vt:lpstr>Helvetica</vt:lpstr>
      <vt:lpstr>Wingdings</vt:lpstr>
      <vt:lpstr>Times New Roman</vt:lpstr>
      <vt:lpstr>Cambria Math</vt:lpstr>
      <vt:lpstr>HY헤드라인M</vt:lpstr>
      <vt:lpstr>Cambria</vt:lpstr>
      <vt:lpstr>Arial</vt:lpstr>
      <vt:lpstr>KoPubWorld바탕체 Medium</vt:lpstr>
      <vt:lpstr>KoPub돋움체 Medium</vt:lpstr>
      <vt:lpstr>나눔스퀘어 Bold</vt:lpstr>
      <vt:lpstr>맑은 고딕</vt:lpstr>
      <vt:lpstr>Calibri Light</vt:lpstr>
      <vt:lpstr>Office 테마</vt:lpstr>
      <vt:lpstr>PowerPoint 프레젠테이션</vt:lpstr>
      <vt:lpstr>데이터 분석으로 돈벌기</vt:lpstr>
      <vt:lpstr>목차</vt:lpstr>
      <vt:lpstr>What is ‘Time Series’ data?</vt:lpstr>
      <vt:lpstr>What is ‘Time Series’ data?</vt:lpstr>
      <vt:lpstr>주요 아이디어</vt:lpstr>
      <vt:lpstr>설명 vs. 예측</vt:lpstr>
      <vt:lpstr>시계열 구성 요소</vt:lpstr>
      <vt:lpstr>예제: Amtrak Ridership(월)</vt:lpstr>
      <vt:lpstr>3년(1997~1999)으로 확대</vt:lpstr>
      <vt:lpstr>Amtrak Ridership - 3년으로 확대</vt:lpstr>
      <vt:lpstr>분할(Partitioning)</vt:lpstr>
      <vt:lpstr>시계열 by Regression</vt:lpstr>
      <vt:lpstr>Amtrack 승객 수 데이터에 선형 모델 학습</vt:lpstr>
      <vt:lpstr>회귀 모델</vt:lpstr>
      <vt:lpstr>회귀 결과</vt:lpstr>
      <vt:lpstr>다항 추세(Polynomial Trend)</vt:lpstr>
      <vt:lpstr>Amtrak 데이터의 2차 항 적합</vt:lpstr>
      <vt:lpstr>Amtrak 데이터의 2차 항 적합</vt:lpstr>
      <vt:lpstr>계절성 처리(Handling)</vt:lpstr>
      <vt:lpstr>이진 더미 변수 생성</vt:lpstr>
      <vt:lpstr>회귀 결과: 각 계절에 대한 회귀 계수</vt:lpstr>
      <vt:lpstr>계절성 유형</vt:lpstr>
      <vt:lpstr>마지막 모델, Amtrak data</vt:lpstr>
      <vt:lpstr>회귀 결과 - 회귀 계수</vt:lpstr>
      <vt:lpstr>모델 성능</vt:lpstr>
      <vt:lpstr>PowerPoint 프레젠테이션</vt:lpstr>
      <vt:lpstr>PowerPoint 프레젠테이션</vt:lpstr>
      <vt:lpstr>자기상관</vt:lpstr>
      <vt:lpstr>자기상관 계산</vt:lpstr>
      <vt:lpstr>자기상관</vt:lpstr>
      <vt:lpstr>ARIMA 정리</vt:lpstr>
      <vt:lpstr>PowerPoint 프레젠테이션</vt:lpstr>
      <vt:lpstr>PowerPoint 프레젠테이션</vt:lpstr>
      <vt:lpstr>PowerPoint 프레젠테이션</vt:lpstr>
      <vt:lpstr>시계열의 정상성</vt:lpstr>
      <vt:lpstr>RNN 및 LSTM</vt:lpstr>
      <vt:lpstr>Time series와 Sequence 문제</vt:lpstr>
      <vt:lpstr>자연어 처리</vt:lpstr>
      <vt:lpstr>NLP의 문제들</vt:lpstr>
      <vt:lpstr>Classification and NLP</vt:lpstr>
      <vt:lpstr>In order to analyze text…</vt:lpstr>
      <vt:lpstr>Case study</vt:lpstr>
      <vt:lpstr>What is ‘Time Series’ data?</vt:lpstr>
      <vt:lpstr>One to one</vt:lpstr>
      <vt:lpstr>Many to one</vt:lpstr>
      <vt:lpstr>Many to many</vt:lpstr>
      <vt:lpstr>PowerPoint 프레젠테이션</vt:lpstr>
      <vt:lpstr>건화물선운임지수(BDI) 예측 연구의 필요성</vt:lpstr>
      <vt:lpstr>건화물선운임지수(BDI) 예측 연구의 목적 및 개요</vt:lpstr>
      <vt:lpstr>건화물선운임지수(BDI) 예측 연구 내용</vt:lpstr>
      <vt:lpstr>건화물선운임지수(BDI) 예측 연구 내용</vt:lpstr>
      <vt:lpstr>건화물선운임지수(BDI) 예측 연구 내용</vt:lpstr>
      <vt:lpstr>건화물선운임지수(BDI) 예측 연구 내용</vt:lpstr>
      <vt:lpstr>건화물선운임지수(BDI) 예측 연구 내용</vt:lpstr>
      <vt:lpstr>건화물선운임지수(BDI) 예측 연구 내용</vt:lpstr>
      <vt:lpstr>건화물선운임지수(BDI) 예측 연구 내용</vt:lpstr>
      <vt:lpstr>건화물선운임지수(BDI) 예측 연구 내용</vt:lpstr>
      <vt:lpstr>건화물선운임지수(BDI) 예측 연구 내용</vt:lpstr>
      <vt:lpstr>건화물선운임지수(BDI) 예측 연구 내용</vt:lpstr>
      <vt:lpstr>건화물선운임지수(BDI) 예측 연구 내용</vt:lpstr>
      <vt:lpstr>PowerPoint 프레젠테이션</vt:lpstr>
      <vt:lpstr>컨테이너운임지수(SCFI) 예측 연구의 필요성</vt:lpstr>
      <vt:lpstr>컨테이너운임지수(SCFI) 예측 연구의 목적 및 개요</vt:lpstr>
      <vt:lpstr>컨테이너운임지수(SCFI) 예측 연구 내용</vt:lpstr>
      <vt:lpstr>건화물선운임지수(BDI) 예측 연구 내용</vt:lpstr>
      <vt:lpstr>컨테이너운임지수(SCFI) 예측 연구 내용</vt:lpstr>
      <vt:lpstr>컨테이너운임지수(SCFI) 예측 연구 내용</vt:lpstr>
      <vt:lpstr>컨테이너운임지수(SCFI) 예측 연구 내용</vt:lpstr>
      <vt:lpstr>컨테이너운임지수(SCFI) 예측 연구 내용</vt:lpstr>
      <vt:lpstr>컨테이너운임지수(SCFI) 예측 연구 내용</vt:lpstr>
      <vt:lpstr>컨테이너운임지수(SCFI) 예측 연구 내용</vt:lpstr>
      <vt:lpstr>컨테이너운임지수(SCFI) 예측 연구 내용</vt:lpstr>
      <vt:lpstr>컨테이너운임지수(SCFI) 예측 연구 내용</vt:lpstr>
      <vt:lpstr>컨테이너운임지수(SCFI) 예측 연구 내용</vt:lpstr>
    </vt:vector>
  </TitlesOfParts>
  <Company>IdeasResearch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Scheduling</dc:title>
  <dc:creator>Yulim</dc:creator>
  <cp:lastModifiedBy>배혜림</cp:lastModifiedBy>
  <cp:revision>580</cp:revision>
  <dcterms:created xsi:type="dcterms:W3CDTF">2016-10-05T02:16:34Z</dcterms:created>
  <dcterms:modified xsi:type="dcterms:W3CDTF">2022-11-04T00:43:50Z</dcterms:modified>
</cp:coreProperties>
</file>